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64" r:id="rId7"/>
    <p:sldId id="260" r:id="rId8"/>
    <p:sldId id="261" r:id="rId9"/>
    <p:sldId id="263" r:id="rId10"/>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1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2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5A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080" cy="1144440"/>
          </a:xfrm>
          <a:prstGeom prst="rect">
            <a:avLst/>
          </a:prstGeom>
        </p:spPr>
        <p:txBody>
          <a:bodyPr lIns="0" tIns="0" rIns="0" bIns="0" anchor="ctr"/>
          <a:lstStyle/>
          <a:p>
            <a:r>
              <a:rPr lang="fr-FR" sz="1800" b="0" strike="noStrike" spc="-1">
                <a:latin typeface="Arial"/>
              </a:rPr>
              <a:t>Cliquez pour éditer le format du texte-titre</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25AFF"/>
        </a:solidFill>
        <a:effectLst/>
      </p:bgPr>
    </p:bg>
    <p:spTree>
      <p:nvGrpSpPr>
        <p:cNvPr id="1" name=""/>
        <p:cNvGrpSpPr/>
        <p:nvPr/>
      </p:nvGrpSpPr>
      <p:grpSpPr>
        <a:xfrm>
          <a:off x="0" y="0"/>
          <a:ext cx="0" cy="0"/>
          <a:chOff x="0" y="0"/>
          <a:chExt cx="0" cy="0"/>
        </a:xfrm>
      </p:grpSpPr>
      <p:grpSp>
        <p:nvGrpSpPr>
          <p:cNvPr id="76" name="Group 1"/>
          <p:cNvGrpSpPr/>
          <p:nvPr/>
        </p:nvGrpSpPr>
        <p:grpSpPr>
          <a:xfrm>
            <a:off x="684360" y="3456000"/>
            <a:ext cx="1693080" cy="545040"/>
            <a:chOff x="684360" y="3456000"/>
            <a:chExt cx="1693080" cy="545040"/>
          </a:xfrm>
        </p:grpSpPr>
        <p:sp>
          <p:nvSpPr>
            <p:cNvPr id="77" name="CustomShape 2"/>
            <p:cNvSpPr/>
            <p:nvPr/>
          </p:nvSpPr>
          <p:spPr>
            <a:xfrm>
              <a:off x="1832400" y="3456000"/>
              <a:ext cx="545040" cy="545040"/>
            </a:xfrm>
            <a:custGeom>
              <a:avLst/>
              <a:gdLst/>
              <a:ahLst/>
              <a:cxnLst/>
              <a:rect l="l" t="t" r="r" b="b"/>
              <a:pathLst>
                <a:path w="3555682" h="3555682">
                  <a:moveTo>
                    <a:pt x="3555682" y="1777841"/>
                  </a:moveTo>
                  <a:cubicBezTo>
                    <a:pt x="3555682" y="2759716"/>
                    <a:pt x="2759716" y="3555683"/>
                    <a:pt x="1777841" y="3555683"/>
                  </a:cubicBezTo>
                  <a:cubicBezTo>
                    <a:pt x="795966" y="3555683"/>
                    <a:pt x="-1" y="2759716"/>
                    <a:pt x="-1" y="1777841"/>
                  </a:cubicBezTo>
                  <a:cubicBezTo>
                    <a:pt x="-1" y="795967"/>
                    <a:pt x="795966" y="0"/>
                    <a:pt x="1777841" y="0"/>
                  </a:cubicBezTo>
                  <a:cubicBezTo>
                    <a:pt x="2759716" y="0"/>
                    <a:pt x="3555682" y="795967"/>
                    <a:pt x="3555682" y="1777841"/>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78" name="CustomShape 3"/>
            <p:cNvSpPr/>
            <p:nvPr/>
          </p:nvSpPr>
          <p:spPr>
            <a:xfrm>
              <a:off x="684360" y="3547080"/>
              <a:ext cx="389160" cy="362880"/>
            </a:xfrm>
            <a:custGeom>
              <a:avLst/>
              <a:gdLst/>
              <a:ahLst/>
              <a:cxnLst/>
              <a:rect l="l" t="t" r="r" b="b"/>
              <a:pathLst>
                <a:path w="2540126" h="2370486">
                  <a:moveTo>
                    <a:pt x="1532287" y="0"/>
                  </a:moveTo>
                  <a:lnTo>
                    <a:pt x="0" y="2370487"/>
                  </a:lnTo>
                  <a:lnTo>
                    <a:pt x="619887" y="2370487"/>
                  </a:lnTo>
                  <a:lnTo>
                    <a:pt x="939641" y="1875854"/>
                  </a:lnTo>
                  <a:lnTo>
                    <a:pt x="1966722" y="1875854"/>
                  </a:lnTo>
                  <a:lnTo>
                    <a:pt x="1966722" y="2370487"/>
                  </a:lnTo>
                  <a:lnTo>
                    <a:pt x="2540127" y="2370487"/>
                  </a:lnTo>
                  <a:lnTo>
                    <a:pt x="2540127" y="0"/>
                  </a:lnTo>
                  <a:lnTo>
                    <a:pt x="1533049" y="0"/>
                  </a:lnTo>
                  <a:lnTo>
                    <a:pt x="1532287" y="0"/>
                  </a:lnTo>
                  <a:close/>
                  <a:moveTo>
                    <a:pt x="1966817" y="515684"/>
                  </a:moveTo>
                  <a:lnTo>
                    <a:pt x="1966817" y="1376743"/>
                  </a:lnTo>
                  <a:lnTo>
                    <a:pt x="1262253" y="1376743"/>
                  </a:lnTo>
                  <a:lnTo>
                    <a:pt x="1818799" y="515684"/>
                  </a:lnTo>
                  <a:lnTo>
                    <a:pt x="1966817" y="515684"/>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79" name="CustomShape 4"/>
            <p:cNvSpPr/>
            <p:nvPr/>
          </p:nvSpPr>
          <p:spPr>
            <a:xfrm>
              <a:off x="1147320" y="3547080"/>
              <a:ext cx="249840" cy="362880"/>
            </a:xfrm>
            <a:custGeom>
              <a:avLst/>
              <a:gdLst/>
              <a:ahLst/>
              <a:cxnLst/>
              <a:rect l="l" t="t" r="r" b="b"/>
              <a:pathLst>
                <a:path w="1632204" h="2370486">
                  <a:moveTo>
                    <a:pt x="0" y="2370487"/>
                  </a:moveTo>
                  <a:lnTo>
                    <a:pt x="573405" y="2370487"/>
                  </a:lnTo>
                  <a:lnTo>
                    <a:pt x="573405" y="1667066"/>
                  </a:lnTo>
                  <a:lnTo>
                    <a:pt x="1297781" y="1667066"/>
                  </a:lnTo>
                  <a:lnTo>
                    <a:pt x="1632204" y="1149858"/>
                  </a:lnTo>
                  <a:lnTo>
                    <a:pt x="573405" y="1149858"/>
                  </a:lnTo>
                  <a:lnTo>
                    <a:pt x="573405" y="517207"/>
                  </a:lnTo>
                  <a:lnTo>
                    <a:pt x="1632204" y="517207"/>
                  </a:lnTo>
                  <a:lnTo>
                    <a:pt x="1632204" y="0"/>
                  </a:lnTo>
                  <a:lnTo>
                    <a:pt x="0" y="0"/>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0" name="CustomShape 5"/>
            <p:cNvSpPr/>
            <p:nvPr/>
          </p:nvSpPr>
          <p:spPr>
            <a:xfrm>
              <a:off x="1459440" y="3547080"/>
              <a:ext cx="298800" cy="362880"/>
            </a:xfrm>
            <a:custGeom>
              <a:avLst/>
              <a:gdLst/>
              <a:ahLst/>
              <a:cxnLst/>
              <a:rect l="l" t="t" r="r" b="b"/>
              <a:pathLst>
                <a:path w="1951386" h="2370486">
                  <a:moveTo>
                    <a:pt x="1100328" y="1524"/>
                  </a:moveTo>
                  <a:lnTo>
                    <a:pt x="0" y="0"/>
                  </a:lnTo>
                  <a:lnTo>
                    <a:pt x="0" y="2370487"/>
                  </a:lnTo>
                  <a:lnTo>
                    <a:pt x="573405" y="2370487"/>
                  </a:lnTo>
                  <a:lnTo>
                    <a:pt x="573405" y="1667161"/>
                  </a:lnTo>
                  <a:lnTo>
                    <a:pt x="1100328" y="1667161"/>
                  </a:lnTo>
                  <a:cubicBezTo>
                    <a:pt x="1356265" y="1667161"/>
                    <a:pt x="1951387" y="1582960"/>
                    <a:pt x="1951387" y="834390"/>
                  </a:cubicBezTo>
                  <a:cubicBezTo>
                    <a:pt x="1951387" y="85820"/>
                    <a:pt x="1356265" y="1524"/>
                    <a:pt x="1100328" y="1524"/>
                  </a:cubicBezTo>
                  <a:close/>
                  <a:moveTo>
                    <a:pt x="1045654" y="1149858"/>
                  </a:moveTo>
                  <a:lnTo>
                    <a:pt x="573405" y="1149858"/>
                  </a:lnTo>
                  <a:lnTo>
                    <a:pt x="573405" y="517303"/>
                  </a:lnTo>
                  <a:lnTo>
                    <a:pt x="1045654" y="517303"/>
                  </a:lnTo>
                  <a:cubicBezTo>
                    <a:pt x="1271778" y="517303"/>
                    <a:pt x="1386364" y="621125"/>
                    <a:pt x="1386364" y="836200"/>
                  </a:cubicBezTo>
                  <a:cubicBezTo>
                    <a:pt x="1386364" y="1051274"/>
                    <a:pt x="1271778" y="1149858"/>
                    <a:pt x="1045654" y="1149858"/>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sp>
        <p:nvSpPr>
          <p:cNvPr id="81" name="CustomShape 6"/>
          <p:cNvSpPr/>
          <p:nvPr/>
        </p:nvSpPr>
        <p:spPr>
          <a:xfrm>
            <a:off x="720000" y="5479560"/>
            <a:ext cx="1951560" cy="2055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0" rIns="90000" bIns="0"/>
          <a:lstStyle/>
          <a:p>
            <a:pPr algn="ctr">
              <a:lnSpc>
                <a:spcPct val="100000"/>
              </a:lnSpc>
            </a:pPr>
            <a:r>
              <a:rPr lang="fr-FR" sz="1350" b="0" strike="noStrike" spc="-1">
                <a:solidFill>
                  <a:srgbClr val="000000"/>
                </a:solidFill>
                <a:latin typeface="Source Sans Pro Black"/>
                <a:ea typeface="DejaVu Sans"/>
              </a:rPr>
              <a:t>RETROUVEZ-NOUS SUR</a:t>
            </a:r>
            <a:endParaRPr lang="fr-FR" sz="1350" b="0" strike="noStrike" spc="-1">
              <a:latin typeface="Arial"/>
            </a:endParaRPr>
          </a:p>
        </p:txBody>
      </p:sp>
      <p:grpSp>
        <p:nvGrpSpPr>
          <p:cNvPr id="82" name="Group 7"/>
          <p:cNvGrpSpPr/>
          <p:nvPr/>
        </p:nvGrpSpPr>
        <p:grpSpPr>
          <a:xfrm>
            <a:off x="685440" y="6102360"/>
            <a:ext cx="1931040" cy="267840"/>
            <a:chOff x="685440" y="6102360"/>
            <a:chExt cx="1931040" cy="267840"/>
          </a:xfrm>
        </p:grpSpPr>
        <p:sp>
          <p:nvSpPr>
            <p:cNvPr id="83" name="CustomShape 8"/>
            <p:cNvSpPr/>
            <p:nvPr/>
          </p:nvSpPr>
          <p:spPr>
            <a:xfrm>
              <a:off x="2291040" y="6103080"/>
              <a:ext cx="325440" cy="266400"/>
            </a:xfrm>
            <a:custGeom>
              <a:avLst/>
              <a:gdLst/>
              <a:ahLst/>
              <a:cxnLst/>
              <a:rect l="l" t="t" r="r" b="b"/>
              <a:pathLst>
                <a:path w="1506664" h="1234744">
                  <a:moveTo>
                    <a:pt x="0" y="1102415"/>
                  </a:moveTo>
                  <a:cubicBezTo>
                    <a:pt x="163544" y="1110606"/>
                    <a:pt x="310705" y="1070030"/>
                    <a:pt x="446437" y="970779"/>
                  </a:cubicBezTo>
                  <a:cubicBezTo>
                    <a:pt x="417862" y="964779"/>
                    <a:pt x="393287" y="961635"/>
                    <a:pt x="370046" y="954301"/>
                  </a:cubicBezTo>
                  <a:cubicBezTo>
                    <a:pt x="346138" y="946776"/>
                    <a:pt x="322326" y="937156"/>
                    <a:pt x="300609" y="924678"/>
                  </a:cubicBezTo>
                  <a:cubicBezTo>
                    <a:pt x="279654" y="912677"/>
                    <a:pt x="259842" y="897627"/>
                    <a:pt x="242221" y="880959"/>
                  </a:cubicBezTo>
                  <a:cubicBezTo>
                    <a:pt x="224028" y="863718"/>
                    <a:pt x="208026" y="843811"/>
                    <a:pt x="193357" y="823332"/>
                  </a:cubicBezTo>
                  <a:cubicBezTo>
                    <a:pt x="178784" y="802949"/>
                    <a:pt x="167640" y="780184"/>
                    <a:pt x="160401" y="752466"/>
                  </a:cubicBezTo>
                  <a:cubicBezTo>
                    <a:pt x="204216" y="755324"/>
                    <a:pt x="245936" y="757705"/>
                    <a:pt x="287655" y="745608"/>
                  </a:cubicBezTo>
                  <a:cubicBezTo>
                    <a:pt x="219646" y="724272"/>
                    <a:pt x="161258" y="689506"/>
                    <a:pt x="116967" y="633118"/>
                  </a:cubicBezTo>
                  <a:cubicBezTo>
                    <a:pt x="72485" y="576540"/>
                    <a:pt x="48196" y="513484"/>
                    <a:pt x="49053" y="436617"/>
                  </a:cubicBezTo>
                  <a:cubicBezTo>
                    <a:pt x="92487" y="457191"/>
                    <a:pt x="133635" y="470812"/>
                    <a:pt x="182023" y="473193"/>
                  </a:cubicBezTo>
                  <a:cubicBezTo>
                    <a:pt x="162401" y="453858"/>
                    <a:pt x="143542" y="438141"/>
                    <a:pt x="128206" y="419568"/>
                  </a:cubicBezTo>
                  <a:cubicBezTo>
                    <a:pt x="111728" y="399565"/>
                    <a:pt x="96298" y="377943"/>
                    <a:pt x="84487" y="354988"/>
                  </a:cubicBezTo>
                  <a:cubicBezTo>
                    <a:pt x="73057" y="332795"/>
                    <a:pt x="64294" y="308506"/>
                    <a:pt x="58674" y="284122"/>
                  </a:cubicBezTo>
                  <a:cubicBezTo>
                    <a:pt x="53054" y="259738"/>
                    <a:pt x="50482" y="234116"/>
                    <a:pt x="51054" y="209160"/>
                  </a:cubicBezTo>
                  <a:cubicBezTo>
                    <a:pt x="51625" y="183348"/>
                    <a:pt x="55912" y="157249"/>
                    <a:pt x="61722" y="131913"/>
                  </a:cubicBezTo>
                  <a:cubicBezTo>
                    <a:pt x="67342" y="107624"/>
                    <a:pt x="75724" y="83716"/>
                    <a:pt x="93536" y="60475"/>
                  </a:cubicBezTo>
                  <a:cubicBezTo>
                    <a:pt x="174688" y="156487"/>
                    <a:pt x="269367" y="233259"/>
                    <a:pt x="380429" y="289075"/>
                  </a:cubicBezTo>
                  <a:cubicBezTo>
                    <a:pt x="491490" y="344987"/>
                    <a:pt x="608743" y="376896"/>
                    <a:pt x="736378" y="383373"/>
                  </a:cubicBezTo>
                  <a:cubicBezTo>
                    <a:pt x="735044" y="371276"/>
                    <a:pt x="734187" y="362322"/>
                    <a:pt x="733139" y="353464"/>
                  </a:cubicBezTo>
                  <a:cubicBezTo>
                    <a:pt x="715327" y="199064"/>
                    <a:pt x="804577" y="59332"/>
                    <a:pt x="953072" y="14755"/>
                  </a:cubicBezTo>
                  <a:cubicBezTo>
                    <a:pt x="1066038" y="-19154"/>
                    <a:pt x="1168051" y="5992"/>
                    <a:pt x="1256157" y="83907"/>
                  </a:cubicBezTo>
                  <a:cubicBezTo>
                    <a:pt x="1269587" y="95813"/>
                    <a:pt x="1281017" y="97813"/>
                    <a:pt x="1297019" y="93813"/>
                  </a:cubicBezTo>
                  <a:cubicBezTo>
                    <a:pt x="1350359" y="80287"/>
                    <a:pt x="1401413" y="61237"/>
                    <a:pt x="1449895" y="35329"/>
                  </a:cubicBezTo>
                  <a:cubicBezTo>
                    <a:pt x="1453610" y="33329"/>
                    <a:pt x="1457325" y="31329"/>
                    <a:pt x="1461135" y="29709"/>
                  </a:cubicBezTo>
                  <a:cubicBezTo>
                    <a:pt x="1462468" y="29138"/>
                    <a:pt x="1464183" y="29805"/>
                    <a:pt x="1468755" y="30090"/>
                  </a:cubicBezTo>
                  <a:cubicBezTo>
                    <a:pt x="1444466" y="97337"/>
                    <a:pt x="1403604" y="150391"/>
                    <a:pt x="1344358" y="189825"/>
                  </a:cubicBezTo>
                  <a:cubicBezTo>
                    <a:pt x="1345311" y="191444"/>
                    <a:pt x="1346263" y="193158"/>
                    <a:pt x="1347216" y="194778"/>
                  </a:cubicBezTo>
                  <a:cubicBezTo>
                    <a:pt x="1373791" y="189063"/>
                    <a:pt x="1400651" y="184395"/>
                    <a:pt x="1426845" y="177442"/>
                  </a:cubicBezTo>
                  <a:cubicBezTo>
                    <a:pt x="1452563" y="170679"/>
                    <a:pt x="1477613" y="161631"/>
                    <a:pt x="1506664" y="152391"/>
                  </a:cubicBezTo>
                  <a:cubicBezTo>
                    <a:pt x="1502093" y="160488"/>
                    <a:pt x="1499806" y="165631"/>
                    <a:pt x="1496568" y="170013"/>
                  </a:cubicBezTo>
                  <a:cubicBezTo>
                    <a:pt x="1462468" y="216399"/>
                    <a:pt x="1423416" y="258214"/>
                    <a:pt x="1377124" y="292599"/>
                  </a:cubicBezTo>
                  <a:cubicBezTo>
                    <a:pt x="1362837" y="303267"/>
                    <a:pt x="1357408" y="314888"/>
                    <a:pt x="1357598" y="332700"/>
                  </a:cubicBezTo>
                  <a:cubicBezTo>
                    <a:pt x="1360551" y="520247"/>
                    <a:pt x="1307782" y="691983"/>
                    <a:pt x="1204531" y="847526"/>
                  </a:cubicBezTo>
                  <a:cubicBezTo>
                    <a:pt x="1078420" y="1037550"/>
                    <a:pt x="903732" y="1159470"/>
                    <a:pt x="681228" y="1212524"/>
                  </a:cubicBezTo>
                  <a:cubicBezTo>
                    <a:pt x="600265" y="1231764"/>
                    <a:pt x="518255" y="1236051"/>
                    <a:pt x="435483" y="1234431"/>
                  </a:cubicBezTo>
                  <a:cubicBezTo>
                    <a:pt x="281844" y="1231574"/>
                    <a:pt x="140779" y="1186806"/>
                    <a:pt x="8954" y="1109654"/>
                  </a:cubicBezTo>
                  <a:cubicBezTo>
                    <a:pt x="6001" y="1108035"/>
                    <a:pt x="3143" y="1104987"/>
                    <a:pt x="0" y="1102415"/>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nvGrpSpPr>
            <p:cNvPr id="84" name="Group 9"/>
            <p:cNvGrpSpPr/>
            <p:nvPr/>
          </p:nvGrpSpPr>
          <p:grpSpPr>
            <a:xfrm>
              <a:off x="1787760" y="6103080"/>
              <a:ext cx="269280" cy="266400"/>
              <a:chOff x="1787760" y="6103080"/>
              <a:chExt cx="269280" cy="266400"/>
            </a:xfrm>
          </p:grpSpPr>
          <p:sp>
            <p:nvSpPr>
              <p:cNvPr id="85" name="CustomShape 10"/>
              <p:cNvSpPr/>
              <p:nvPr/>
            </p:nvSpPr>
            <p:spPr>
              <a:xfrm>
                <a:off x="1787760" y="6103080"/>
                <a:ext cx="269280" cy="266400"/>
              </a:xfrm>
              <a:custGeom>
                <a:avLst/>
                <a:gdLst/>
                <a:ahLst/>
                <a:cxnLst/>
                <a:rect l="l" t="t" r="r" b="b"/>
                <a:pathLst>
                  <a:path w="1247221" h="1235240">
                    <a:moveTo>
                      <a:pt x="1247222" y="619030"/>
                    </a:moveTo>
                    <a:cubicBezTo>
                      <a:pt x="1244650" y="713232"/>
                      <a:pt x="1244269" y="807625"/>
                      <a:pt x="1238935" y="901732"/>
                    </a:cubicBezTo>
                    <a:cubicBezTo>
                      <a:pt x="1233791" y="992886"/>
                      <a:pt x="1201787" y="1073849"/>
                      <a:pt x="1133303" y="1137857"/>
                    </a:cubicBezTo>
                    <a:cubicBezTo>
                      <a:pt x="1076915" y="1190625"/>
                      <a:pt x="1008811" y="1218248"/>
                      <a:pt x="933373" y="1225487"/>
                    </a:cubicBezTo>
                    <a:cubicBezTo>
                      <a:pt x="869841" y="1231583"/>
                      <a:pt x="805642" y="1233392"/>
                      <a:pt x="741730" y="1234249"/>
                    </a:cubicBezTo>
                    <a:cubicBezTo>
                      <a:pt x="645718" y="1235583"/>
                      <a:pt x="549706" y="1235678"/>
                      <a:pt x="453694" y="1233869"/>
                    </a:cubicBezTo>
                    <a:cubicBezTo>
                      <a:pt x="394067" y="1232726"/>
                      <a:pt x="334155" y="1233202"/>
                      <a:pt x="275195" y="1220438"/>
                    </a:cubicBezTo>
                    <a:cubicBezTo>
                      <a:pt x="183851" y="1200531"/>
                      <a:pt x="109937" y="1154811"/>
                      <a:pt x="59264" y="1074992"/>
                    </a:cubicBezTo>
                    <a:cubicBezTo>
                      <a:pt x="27450" y="1024890"/>
                      <a:pt x="10115" y="969359"/>
                      <a:pt x="6685" y="910685"/>
                    </a:cubicBezTo>
                    <a:cubicBezTo>
                      <a:pt x="2400" y="837629"/>
                      <a:pt x="685" y="764381"/>
                      <a:pt x="208" y="691134"/>
                    </a:cubicBezTo>
                    <a:cubicBezTo>
                      <a:pt x="-458" y="589312"/>
                      <a:pt x="590" y="487394"/>
                      <a:pt x="1733" y="385477"/>
                    </a:cubicBezTo>
                    <a:cubicBezTo>
                      <a:pt x="2304" y="334804"/>
                      <a:pt x="7162" y="284417"/>
                      <a:pt x="23069" y="235934"/>
                    </a:cubicBezTo>
                    <a:cubicBezTo>
                      <a:pt x="63074" y="113919"/>
                      <a:pt x="148227" y="41910"/>
                      <a:pt x="272052" y="13335"/>
                    </a:cubicBezTo>
                    <a:cubicBezTo>
                      <a:pt x="320820" y="2096"/>
                      <a:pt x="370636" y="0"/>
                      <a:pt x="420166" y="0"/>
                    </a:cubicBezTo>
                    <a:cubicBezTo>
                      <a:pt x="579234" y="0"/>
                      <a:pt x="738396" y="667"/>
                      <a:pt x="897464" y="3810"/>
                    </a:cubicBezTo>
                    <a:cubicBezTo>
                      <a:pt x="970139" y="5239"/>
                      <a:pt x="1038910" y="24956"/>
                      <a:pt x="1099203" y="67913"/>
                    </a:cubicBezTo>
                    <a:cubicBezTo>
                      <a:pt x="1178737" y="124492"/>
                      <a:pt x="1221504" y="203740"/>
                      <a:pt x="1234267" y="298704"/>
                    </a:cubicBezTo>
                    <a:cubicBezTo>
                      <a:pt x="1240935" y="348615"/>
                      <a:pt x="1242459" y="399383"/>
                      <a:pt x="1243888" y="449771"/>
                    </a:cubicBezTo>
                    <a:cubicBezTo>
                      <a:pt x="1245412" y="506159"/>
                      <a:pt x="1244269" y="562547"/>
                      <a:pt x="1244269" y="619030"/>
                    </a:cubicBezTo>
                    <a:cubicBezTo>
                      <a:pt x="1245412" y="619030"/>
                      <a:pt x="1246364" y="619030"/>
                      <a:pt x="1247222" y="619030"/>
                    </a:cubicBezTo>
                    <a:close/>
                    <a:moveTo>
                      <a:pt x="111270" y="622745"/>
                    </a:moveTo>
                    <a:cubicBezTo>
                      <a:pt x="113080" y="701421"/>
                      <a:pt x="114890" y="786384"/>
                      <a:pt x="117176" y="871347"/>
                    </a:cubicBezTo>
                    <a:cubicBezTo>
                      <a:pt x="118223" y="909447"/>
                      <a:pt x="124224" y="946690"/>
                      <a:pt x="138702" y="982313"/>
                    </a:cubicBezTo>
                    <a:cubicBezTo>
                      <a:pt x="160038" y="1034891"/>
                      <a:pt x="197376" y="1071563"/>
                      <a:pt x="249192" y="1094232"/>
                    </a:cubicBezTo>
                    <a:cubicBezTo>
                      <a:pt x="292626" y="1113187"/>
                      <a:pt x="338727" y="1118235"/>
                      <a:pt x="385019" y="1118902"/>
                    </a:cubicBezTo>
                    <a:cubicBezTo>
                      <a:pt x="504557" y="1120712"/>
                      <a:pt x="624096" y="1121569"/>
                      <a:pt x="743635" y="1121378"/>
                    </a:cubicBezTo>
                    <a:cubicBezTo>
                      <a:pt x="798309" y="1121283"/>
                      <a:pt x="852982" y="1118616"/>
                      <a:pt x="907655" y="1115473"/>
                    </a:cubicBezTo>
                    <a:cubicBezTo>
                      <a:pt x="945851" y="1113282"/>
                      <a:pt x="982522" y="1103186"/>
                      <a:pt x="1016145" y="1084707"/>
                    </a:cubicBezTo>
                    <a:cubicBezTo>
                      <a:pt x="1082153" y="1048417"/>
                      <a:pt x="1114348" y="989267"/>
                      <a:pt x="1123492" y="917067"/>
                    </a:cubicBezTo>
                    <a:cubicBezTo>
                      <a:pt x="1128731" y="875443"/>
                      <a:pt x="1131112" y="833152"/>
                      <a:pt x="1131398" y="791147"/>
                    </a:cubicBezTo>
                    <a:cubicBezTo>
                      <a:pt x="1132255" y="672465"/>
                      <a:pt x="1132350" y="553784"/>
                      <a:pt x="1130826" y="435102"/>
                    </a:cubicBezTo>
                    <a:cubicBezTo>
                      <a:pt x="1130255" y="390620"/>
                      <a:pt x="1125968" y="346043"/>
                      <a:pt x="1120349" y="301847"/>
                    </a:cubicBezTo>
                    <a:cubicBezTo>
                      <a:pt x="1115682" y="265557"/>
                      <a:pt x="1101203" y="232220"/>
                      <a:pt x="1078725" y="202787"/>
                    </a:cubicBezTo>
                    <a:cubicBezTo>
                      <a:pt x="1039386" y="151257"/>
                      <a:pt x="984903" y="127159"/>
                      <a:pt x="922705" y="119444"/>
                    </a:cubicBezTo>
                    <a:cubicBezTo>
                      <a:pt x="883557" y="114586"/>
                      <a:pt x="843838" y="112681"/>
                      <a:pt x="804309" y="112300"/>
                    </a:cubicBezTo>
                    <a:cubicBezTo>
                      <a:pt x="692391" y="111062"/>
                      <a:pt x="580376" y="110395"/>
                      <a:pt x="468458" y="111443"/>
                    </a:cubicBezTo>
                    <a:cubicBezTo>
                      <a:pt x="418832" y="111919"/>
                      <a:pt x="369112" y="114681"/>
                      <a:pt x="319772" y="120110"/>
                    </a:cubicBezTo>
                    <a:cubicBezTo>
                      <a:pt x="216426" y="131636"/>
                      <a:pt x="146798" y="194310"/>
                      <a:pt x="125367" y="293751"/>
                    </a:cubicBezTo>
                    <a:cubicBezTo>
                      <a:pt x="120033" y="318326"/>
                      <a:pt x="117461" y="343757"/>
                      <a:pt x="116700" y="368903"/>
                    </a:cubicBezTo>
                    <a:cubicBezTo>
                      <a:pt x="114128" y="451390"/>
                      <a:pt x="113080" y="533876"/>
                      <a:pt x="111270" y="622745"/>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6" name="CustomShape 11"/>
              <p:cNvSpPr/>
              <p:nvPr/>
            </p:nvSpPr>
            <p:spPr>
              <a:xfrm>
                <a:off x="1853280" y="6167520"/>
                <a:ext cx="137880" cy="136440"/>
              </a:xfrm>
              <a:custGeom>
                <a:avLst/>
                <a:gdLst/>
                <a:ahLst/>
                <a:cxnLst/>
                <a:rect l="l" t="t" r="r" b="b"/>
                <a:pathLst>
                  <a:path w="639818" h="634654">
                    <a:moveTo>
                      <a:pt x="321394" y="634653"/>
                    </a:moveTo>
                    <a:cubicBezTo>
                      <a:pt x="141372" y="633986"/>
                      <a:pt x="-1979" y="491778"/>
                      <a:pt x="21" y="314232"/>
                    </a:cubicBezTo>
                    <a:cubicBezTo>
                      <a:pt x="2021" y="134972"/>
                      <a:pt x="147563" y="-664"/>
                      <a:pt x="319775" y="2"/>
                    </a:cubicBezTo>
                    <a:cubicBezTo>
                      <a:pt x="500083" y="669"/>
                      <a:pt x="640577" y="143258"/>
                      <a:pt x="639815" y="321947"/>
                    </a:cubicBezTo>
                    <a:cubicBezTo>
                      <a:pt x="639053" y="493683"/>
                      <a:pt x="494845" y="635225"/>
                      <a:pt x="321394" y="634653"/>
                    </a:cubicBezTo>
                    <a:close/>
                    <a:moveTo>
                      <a:pt x="319966" y="112874"/>
                    </a:moveTo>
                    <a:cubicBezTo>
                      <a:pt x="204808" y="112969"/>
                      <a:pt x="113559" y="202980"/>
                      <a:pt x="113368" y="316994"/>
                    </a:cubicBezTo>
                    <a:cubicBezTo>
                      <a:pt x="113178" y="430247"/>
                      <a:pt x="205570" y="522734"/>
                      <a:pt x="318918" y="522639"/>
                    </a:cubicBezTo>
                    <a:cubicBezTo>
                      <a:pt x="435028" y="522544"/>
                      <a:pt x="527611" y="431104"/>
                      <a:pt x="527230" y="316994"/>
                    </a:cubicBezTo>
                    <a:cubicBezTo>
                      <a:pt x="526944" y="203837"/>
                      <a:pt x="434456" y="112778"/>
                      <a:pt x="319966" y="112874"/>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7" name="CustomShape 12"/>
              <p:cNvSpPr/>
              <p:nvPr/>
            </p:nvSpPr>
            <p:spPr>
              <a:xfrm>
                <a:off x="1978200" y="6148800"/>
                <a:ext cx="31680" cy="31680"/>
              </a:xfrm>
              <a:custGeom>
                <a:avLst/>
                <a:gdLst/>
                <a:ahLst/>
                <a:cxnLst/>
                <a:rect l="l" t="t" r="r" b="b"/>
                <a:pathLst>
                  <a:path w="149066" h="149280">
                    <a:moveTo>
                      <a:pt x="149066" y="74978"/>
                    </a:moveTo>
                    <a:cubicBezTo>
                      <a:pt x="148971" y="116697"/>
                      <a:pt x="115062" y="149844"/>
                      <a:pt x="73152" y="149273"/>
                    </a:cubicBezTo>
                    <a:cubicBezTo>
                      <a:pt x="33242" y="148701"/>
                      <a:pt x="-95" y="114507"/>
                      <a:pt x="0" y="74406"/>
                    </a:cubicBezTo>
                    <a:cubicBezTo>
                      <a:pt x="190" y="32496"/>
                      <a:pt x="34195" y="-841"/>
                      <a:pt x="76010" y="16"/>
                    </a:cubicBezTo>
                    <a:cubicBezTo>
                      <a:pt x="116205" y="873"/>
                      <a:pt x="149161" y="34687"/>
                      <a:pt x="149066" y="74978"/>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sp>
          <p:nvSpPr>
            <p:cNvPr id="88" name="CustomShape 13"/>
            <p:cNvSpPr/>
            <p:nvPr/>
          </p:nvSpPr>
          <p:spPr>
            <a:xfrm>
              <a:off x="1321560" y="6102360"/>
              <a:ext cx="139320" cy="267840"/>
            </a:xfrm>
            <a:custGeom>
              <a:avLst/>
              <a:gdLst/>
              <a:ahLst/>
              <a:cxnLst/>
              <a:rect l="l" t="t" r="r" b="b"/>
              <a:pathLst>
                <a:path w="646477" h="1241896">
                  <a:moveTo>
                    <a:pt x="191182" y="676194"/>
                  </a:moveTo>
                  <a:cubicBezTo>
                    <a:pt x="126126" y="676194"/>
                    <a:pt x="65071" y="676194"/>
                    <a:pt x="682" y="676194"/>
                  </a:cubicBezTo>
                  <a:cubicBezTo>
                    <a:pt x="15" y="601708"/>
                    <a:pt x="-556" y="529985"/>
                    <a:pt x="968" y="455595"/>
                  </a:cubicBezTo>
                  <a:cubicBezTo>
                    <a:pt x="65357" y="455595"/>
                    <a:pt x="126412" y="455595"/>
                    <a:pt x="189944" y="455595"/>
                  </a:cubicBezTo>
                  <a:cubicBezTo>
                    <a:pt x="190611" y="445213"/>
                    <a:pt x="191563" y="437116"/>
                    <a:pt x="191658" y="429115"/>
                  </a:cubicBezTo>
                  <a:cubicBezTo>
                    <a:pt x="191944" y="381967"/>
                    <a:pt x="192039" y="334818"/>
                    <a:pt x="192134" y="287669"/>
                  </a:cubicBezTo>
                  <a:cubicBezTo>
                    <a:pt x="192230" y="252903"/>
                    <a:pt x="196230" y="218708"/>
                    <a:pt x="206517" y="185561"/>
                  </a:cubicBezTo>
                  <a:cubicBezTo>
                    <a:pt x="239379" y="79357"/>
                    <a:pt x="313769" y="21636"/>
                    <a:pt x="421401" y="4967"/>
                  </a:cubicBezTo>
                  <a:cubicBezTo>
                    <a:pt x="479218" y="-3986"/>
                    <a:pt x="537321" y="1157"/>
                    <a:pt x="595328" y="4967"/>
                  </a:cubicBezTo>
                  <a:cubicBezTo>
                    <a:pt x="611901" y="6015"/>
                    <a:pt x="628475" y="7634"/>
                    <a:pt x="646477" y="9158"/>
                  </a:cubicBezTo>
                  <a:cubicBezTo>
                    <a:pt x="646477" y="75357"/>
                    <a:pt x="646477" y="138984"/>
                    <a:pt x="646477" y="204706"/>
                  </a:cubicBezTo>
                  <a:cubicBezTo>
                    <a:pt x="638571" y="205468"/>
                    <a:pt x="631332" y="206611"/>
                    <a:pt x="624093" y="206611"/>
                  </a:cubicBezTo>
                  <a:cubicBezTo>
                    <a:pt x="593804" y="206802"/>
                    <a:pt x="563419" y="206421"/>
                    <a:pt x="533130" y="206802"/>
                  </a:cubicBezTo>
                  <a:cubicBezTo>
                    <a:pt x="520557" y="206992"/>
                    <a:pt x="507793" y="207469"/>
                    <a:pt x="495411" y="209659"/>
                  </a:cubicBezTo>
                  <a:cubicBezTo>
                    <a:pt x="448929" y="217851"/>
                    <a:pt x="425116" y="239854"/>
                    <a:pt x="422354" y="286336"/>
                  </a:cubicBezTo>
                  <a:cubicBezTo>
                    <a:pt x="419115" y="340723"/>
                    <a:pt x="421592" y="395492"/>
                    <a:pt x="421592" y="453785"/>
                  </a:cubicBezTo>
                  <a:cubicBezTo>
                    <a:pt x="493220" y="456262"/>
                    <a:pt x="564276" y="453023"/>
                    <a:pt x="637714" y="455500"/>
                  </a:cubicBezTo>
                  <a:cubicBezTo>
                    <a:pt x="633904" y="488266"/>
                    <a:pt x="630666" y="518174"/>
                    <a:pt x="626856" y="548083"/>
                  </a:cubicBezTo>
                  <a:cubicBezTo>
                    <a:pt x="622379" y="583135"/>
                    <a:pt x="617521" y="618187"/>
                    <a:pt x="612758" y="653143"/>
                  </a:cubicBezTo>
                  <a:cubicBezTo>
                    <a:pt x="609806" y="675051"/>
                    <a:pt x="609806" y="675337"/>
                    <a:pt x="587993" y="675527"/>
                  </a:cubicBezTo>
                  <a:cubicBezTo>
                    <a:pt x="538273" y="675908"/>
                    <a:pt x="488648" y="675908"/>
                    <a:pt x="438927" y="676194"/>
                  </a:cubicBezTo>
                  <a:cubicBezTo>
                    <a:pt x="433974" y="676194"/>
                    <a:pt x="429021" y="677051"/>
                    <a:pt x="420734" y="677908"/>
                  </a:cubicBezTo>
                  <a:cubicBezTo>
                    <a:pt x="418353" y="864598"/>
                    <a:pt x="420925" y="1050908"/>
                    <a:pt x="418925" y="1240550"/>
                  </a:cubicBezTo>
                  <a:cubicBezTo>
                    <a:pt x="342725" y="1242741"/>
                    <a:pt x="269001" y="1241503"/>
                    <a:pt x="191944" y="1241884"/>
                  </a:cubicBezTo>
                  <a:cubicBezTo>
                    <a:pt x="189467" y="1177971"/>
                    <a:pt x="190706" y="1116058"/>
                    <a:pt x="190611" y="1054146"/>
                  </a:cubicBezTo>
                  <a:cubicBezTo>
                    <a:pt x="190515" y="991852"/>
                    <a:pt x="190801" y="929559"/>
                    <a:pt x="190896" y="867265"/>
                  </a:cubicBezTo>
                  <a:cubicBezTo>
                    <a:pt x="191277" y="805067"/>
                    <a:pt x="191182" y="742869"/>
                    <a:pt x="191182" y="676194"/>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9" name="CustomShape 14"/>
            <p:cNvSpPr/>
            <p:nvPr/>
          </p:nvSpPr>
          <p:spPr>
            <a:xfrm>
              <a:off x="685440" y="6114240"/>
              <a:ext cx="348480" cy="243720"/>
            </a:xfrm>
            <a:custGeom>
              <a:avLst/>
              <a:gdLst/>
              <a:ahLst/>
              <a:cxnLst/>
              <a:rect l="l" t="t" r="r" b="b"/>
              <a:pathLst>
                <a:path w="1614684" h="1130426">
                  <a:moveTo>
                    <a:pt x="1581436" y="176879"/>
                  </a:moveTo>
                  <a:cubicBezTo>
                    <a:pt x="1562767" y="107728"/>
                    <a:pt x="1508284" y="53150"/>
                    <a:pt x="1439132" y="34576"/>
                  </a:cubicBezTo>
                  <a:cubicBezTo>
                    <a:pt x="1312736" y="0"/>
                    <a:pt x="807339" y="0"/>
                    <a:pt x="807339" y="0"/>
                  </a:cubicBezTo>
                  <a:cubicBezTo>
                    <a:pt x="807339" y="0"/>
                    <a:pt x="301943" y="0"/>
                    <a:pt x="175546" y="33242"/>
                  </a:cubicBezTo>
                  <a:cubicBezTo>
                    <a:pt x="107728" y="51816"/>
                    <a:pt x="51816" y="107728"/>
                    <a:pt x="33242" y="176879"/>
                  </a:cubicBezTo>
                  <a:cubicBezTo>
                    <a:pt x="0" y="303276"/>
                    <a:pt x="0" y="565214"/>
                    <a:pt x="0" y="565214"/>
                  </a:cubicBezTo>
                  <a:cubicBezTo>
                    <a:pt x="0" y="565214"/>
                    <a:pt x="0" y="828580"/>
                    <a:pt x="33242" y="953548"/>
                  </a:cubicBezTo>
                  <a:cubicBezTo>
                    <a:pt x="51911" y="1022699"/>
                    <a:pt x="106394" y="1077278"/>
                    <a:pt x="175546" y="1095851"/>
                  </a:cubicBezTo>
                  <a:cubicBezTo>
                    <a:pt x="303181" y="1130427"/>
                    <a:pt x="807339" y="1130427"/>
                    <a:pt x="807339" y="1130427"/>
                  </a:cubicBezTo>
                  <a:cubicBezTo>
                    <a:pt x="807339" y="1130427"/>
                    <a:pt x="1312736" y="1130427"/>
                    <a:pt x="1439132" y="1097185"/>
                  </a:cubicBezTo>
                  <a:cubicBezTo>
                    <a:pt x="1508284" y="1078611"/>
                    <a:pt x="1562862" y="1024033"/>
                    <a:pt x="1581436" y="954881"/>
                  </a:cubicBezTo>
                  <a:cubicBezTo>
                    <a:pt x="1614678" y="828485"/>
                    <a:pt x="1614678" y="566547"/>
                    <a:pt x="1614678" y="566547"/>
                  </a:cubicBezTo>
                  <a:cubicBezTo>
                    <a:pt x="1614678" y="566547"/>
                    <a:pt x="1616012" y="303276"/>
                    <a:pt x="1581436" y="176879"/>
                  </a:cubicBezTo>
                  <a:close/>
                  <a:moveTo>
                    <a:pt x="1029653" y="585026"/>
                  </a:moveTo>
                  <a:lnTo>
                    <a:pt x="681038" y="785813"/>
                  </a:lnTo>
                  <a:cubicBezTo>
                    <a:pt x="665131" y="794957"/>
                    <a:pt x="645224" y="783527"/>
                    <a:pt x="645224" y="765143"/>
                  </a:cubicBezTo>
                  <a:lnTo>
                    <a:pt x="645224" y="363569"/>
                  </a:lnTo>
                  <a:cubicBezTo>
                    <a:pt x="645224" y="345186"/>
                    <a:pt x="665131" y="333756"/>
                    <a:pt x="681038" y="342900"/>
                  </a:cubicBezTo>
                  <a:lnTo>
                    <a:pt x="1029653" y="543687"/>
                  </a:lnTo>
                  <a:cubicBezTo>
                    <a:pt x="1045559" y="552926"/>
                    <a:pt x="1045559" y="575882"/>
                    <a:pt x="1029653" y="585026"/>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sp>
        <p:nvSpPr>
          <p:cNvPr id="90" name="CustomShape 15"/>
          <p:cNvSpPr/>
          <p:nvPr/>
        </p:nvSpPr>
        <p:spPr>
          <a:xfrm>
            <a:off x="10586520" y="6121080"/>
            <a:ext cx="1014480" cy="30492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gn="ctr">
              <a:lnSpc>
                <a:spcPct val="100000"/>
              </a:lnSpc>
            </a:pPr>
            <a:r>
              <a:rPr lang="fr-FR" sz="2000" b="0" strike="noStrike" spc="-1">
                <a:solidFill>
                  <a:srgbClr val="FFFFFF"/>
                </a:solidFill>
                <a:latin typeface="Source Sans Pro Light"/>
                <a:ea typeface="DejaVu Sans"/>
              </a:rPr>
              <a:t>afp.com</a:t>
            </a:r>
            <a:endParaRPr lang="fr-FR" sz="2000" b="0" strike="noStrike" spc="-1">
              <a:latin typeface="Arial"/>
            </a:endParaRPr>
          </a:p>
        </p:txBody>
      </p:sp>
      <p:sp>
        <p:nvSpPr>
          <p:cNvPr id="91" name="PlaceHolder 16"/>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92" name="PlaceHolder 1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8"/>
          <p:cNvPicPr/>
          <p:nvPr/>
        </p:nvPicPr>
        <p:blipFill>
          <a:blip r:embed="rId2"/>
          <a:stretch/>
        </p:blipFill>
        <p:spPr>
          <a:xfrm>
            <a:off x="9613800" y="5361840"/>
            <a:ext cx="2424960" cy="1297800"/>
          </a:xfrm>
          <a:prstGeom prst="rect">
            <a:avLst/>
          </a:prstGeom>
          <a:ln>
            <a:noFill/>
          </a:ln>
        </p:spPr>
      </p:pic>
      <p:sp>
        <p:nvSpPr>
          <p:cNvPr id="130" name="CustomShape 1"/>
          <p:cNvSpPr/>
          <p:nvPr/>
        </p:nvSpPr>
        <p:spPr>
          <a:xfrm>
            <a:off x="7765046" y="1406768"/>
            <a:ext cx="4150080" cy="26806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rtl="1">
              <a:lnSpc>
                <a:spcPct val="80000"/>
              </a:lnSpc>
            </a:pPr>
            <a:r>
              <a:rPr lang="ar-LB" sz="4000" cap="all" spc="-1" dirty="0">
                <a:solidFill>
                  <a:srgbClr val="FFFFFF"/>
                </a:solidFill>
                <a:latin typeface="Source Sans Pro Black"/>
                <a:ea typeface="Source Sans Pro Light"/>
              </a:rPr>
              <a:t>فرصة زمالة</a:t>
            </a:r>
            <a:r>
              <a:rPr lang="en-US" sz="4000" cap="all" spc="-1" dirty="0">
                <a:solidFill>
                  <a:srgbClr val="FFFFFF"/>
                </a:solidFill>
                <a:latin typeface="Source Sans Pro Black"/>
                <a:ea typeface="Source Sans Pro Light"/>
              </a:rPr>
              <a:t> </a:t>
            </a:r>
            <a:r>
              <a:rPr lang="ar-LB" sz="4000" cap="all" spc="-1" dirty="0">
                <a:solidFill>
                  <a:srgbClr val="FFFFFF"/>
                </a:solidFill>
                <a:latin typeface="Source Sans Pro Black"/>
                <a:ea typeface="Source Sans Pro Light"/>
              </a:rPr>
              <a:t> باللغة العربية في</a:t>
            </a:r>
            <a:endParaRPr lang="ar-LB" sz="4000" b="0" strike="noStrike" cap="all" spc="-1" dirty="0">
              <a:solidFill>
                <a:srgbClr val="FFFFFF"/>
              </a:solidFill>
              <a:latin typeface="Source Sans Pro Black"/>
              <a:ea typeface="Source Sans Pro Light"/>
            </a:endParaRPr>
          </a:p>
          <a:p>
            <a:pPr algn="ctr" rtl="1">
              <a:lnSpc>
                <a:spcPct val="80000"/>
              </a:lnSpc>
            </a:pPr>
            <a:r>
              <a:rPr lang="ar-LB" sz="4400" b="0" strike="noStrike" cap="all" spc="-1" dirty="0">
                <a:solidFill>
                  <a:srgbClr val="FFFFFF"/>
                </a:solidFill>
                <a:latin typeface="Source Sans Pro Black"/>
                <a:ea typeface="Source Sans Pro Light"/>
              </a:rPr>
              <a:t> </a:t>
            </a:r>
            <a:r>
              <a:rPr lang="ar-LB" sz="4400" b="1" cap="all" spc="-1" dirty="0">
                <a:solidFill>
                  <a:srgbClr val="FFFFFF"/>
                </a:solidFill>
                <a:latin typeface="Source Sans Pro Black"/>
                <a:ea typeface="Source Sans Pro Light"/>
              </a:rPr>
              <a:t>وكالة فرانس برس</a:t>
            </a:r>
            <a:endParaRPr lang="ar-LB" sz="4400" cap="all" spc="-1" dirty="0">
              <a:solidFill>
                <a:srgbClr val="FFFFFF"/>
              </a:solidFill>
              <a:latin typeface="Source Sans Pro Black"/>
              <a:ea typeface="Source Sans Pro Light"/>
            </a:endParaRPr>
          </a:p>
          <a:p>
            <a:pPr algn="ctr" rtl="1">
              <a:lnSpc>
                <a:spcPct val="80000"/>
              </a:lnSpc>
            </a:pPr>
            <a:r>
              <a:rPr lang="ar-LB" sz="4400" b="0" strike="noStrike" cap="all" spc="-1" dirty="0">
                <a:solidFill>
                  <a:srgbClr val="FFFFFF"/>
                </a:solidFill>
                <a:latin typeface="Source Sans Pro Black"/>
                <a:ea typeface="Source Sans Pro Light"/>
              </a:rPr>
              <a:t>2023</a:t>
            </a:r>
            <a:endParaRPr lang="fr-FR" sz="4400" b="0" strike="noStrike" spc="-1" dirty="0">
              <a:latin typeface="Arial"/>
            </a:endParaRPr>
          </a:p>
        </p:txBody>
      </p:sp>
      <p:sp>
        <p:nvSpPr>
          <p:cNvPr id="131" name="CustomShape 2"/>
          <p:cNvSpPr/>
          <p:nvPr/>
        </p:nvSpPr>
        <p:spPr>
          <a:xfrm>
            <a:off x="882720" y="6592320"/>
            <a:ext cx="1463040" cy="135720"/>
          </a:xfrm>
          <a:prstGeom prst="rect">
            <a:avLst/>
          </a:prstGeom>
          <a:solidFill>
            <a:srgbClr val="808080"/>
          </a:solidFill>
          <a:ln w="12600">
            <a:solidFill>
              <a:srgbClr val="808080"/>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900" b="0" strike="noStrike" spc="-1">
                <a:solidFill>
                  <a:srgbClr val="FFFFFF"/>
                </a:solidFill>
                <a:latin typeface="Source Sans Pro Black"/>
                <a:ea typeface="Source Sans Pro Light"/>
              </a:rPr>
              <a:t>Rabih MOGHRABI / AFP</a:t>
            </a:r>
            <a:endParaRPr lang="fr-FR" sz="900" b="0" strike="noStrike" spc="-1">
              <a:latin typeface="Arial"/>
            </a:endParaRPr>
          </a:p>
        </p:txBody>
      </p:sp>
      <p:sp>
        <p:nvSpPr>
          <p:cNvPr id="132" name="CustomShape 3"/>
          <p:cNvSpPr/>
          <p:nvPr/>
        </p:nvSpPr>
        <p:spPr>
          <a:xfrm>
            <a:off x="78840" y="6657120"/>
            <a:ext cx="1463040" cy="135720"/>
          </a:xfrm>
          <a:prstGeom prst="rect">
            <a:avLst/>
          </a:prstGeom>
          <a:solidFill>
            <a:srgbClr val="808080"/>
          </a:solidFill>
          <a:ln w="12600">
            <a:solidFill>
              <a:srgbClr val="808080"/>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900" b="0" strike="noStrike" spc="-1">
                <a:solidFill>
                  <a:srgbClr val="FFFFFF"/>
                </a:solidFill>
                <a:latin typeface="Source Sans Pro Black"/>
                <a:ea typeface="Source Sans Pro Light"/>
              </a:rPr>
              <a:t>Jaafar ASHTIYEH / AFP</a:t>
            </a:r>
            <a:endParaRPr lang="fr-FR" sz="900" b="0" strike="noStrike" spc="-1">
              <a:latin typeface="Arial"/>
            </a:endParaRPr>
          </a:p>
        </p:txBody>
      </p:sp>
      <p:pic>
        <p:nvPicPr>
          <p:cNvPr id="133" name="Espace réservé pour une image  4"/>
          <p:cNvPicPr/>
          <p:nvPr/>
        </p:nvPicPr>
        <p:blipFill>
          <a:blip r:embed="rId3"/>
          <a:srcRect l="13713" r="13713"/>
          <a:stretch/>
        </p:blipFill>
        <p:spPr>
          <a:xfrm>
            <a:off x="0" y="0"/>
            <a:ext cx="7465320" cy="6857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608040" y="385560"/>
            <a:ext cx="10514880" cy="8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endParaRPr lang="ar-LB" sz="2000" cap="all" spc="-1" dirty="0">
              <a:solidFill>
                <a:srgbClr val="325AFF"/>
              </a:solidFill>
              <a:latin typeface="Source Sans Pro Black"/>
            </a:endParaRPr>
          </a:p>
          <a:p>
            <a:pPr algn="r" rtl="1">
              <a:lnSpc>
                <a:spcPct val="80000"/>
              </a:lnSpc>
            </a:pPr>
            <a:r>
              <a:rPr lang="ar-SA" sz="1800" b="1" dirty="0">
                <a:solidFill>
                  <a:srgbClr val="0000FF"/>
                </a:solidFill>
                <a:effectLst/>
                <a:ea typeface="Calibri" panose="020F0502020204030204" pitchFamily="34" charset="0"/>
                <a:cs typeface="Calibri" panose="020F0502020204030204" pitchFamily="34" charset="0"/>
              </a:rPr>
              <a:t>فرصة زمالة باللغة العربية في منطقة الشرق الأوسط وشمال إفريقيا</a:t>
            </a:r>
            <a:r>
              <a:rPr lang="ar-LB" sz="1800" b="1" dirty="0">
                <a:solidFill>
                  <a:srgbClr val="0000FF"/>
                </a:solidFill>
                <a:effectLst/>
                <a:ea typeface="Calibri" panose="020F0502020204030204" pitchFamily="34" charset="0"/>
                <a:cs typeface="Calibri" panose="020F0502020204030204" pitchFamily="34" charset="0"/>
              </a:rPr>
              <a:t> - 2023</a:t>
            </a:r>
            <a:endParaRPr lang="fr-FR" sz="2000" b="1" strike="noStrike" spc="-1" dirty="0">
              <a:solidFill>
                <a:srgbClr val="0000FF"/>
              </a:solidFill>
              <a:latin typeface="Arial"/>
            </a:endParaRPr>
          </a:p>
        </p:txBody>
      </p:sp>
      <p:sp>
        <p:nvSpPr>
          <p:cNvPr id="135" name="CustomShape 2"/>
          <p:cNvSpPr/>
          <p:nvPr/>
        </p:nvSpPr>
        <p:spPr>
          <a:xfrm>
            <a:off x="9097108" y="1055077"/>
            <a:ext cx="1929036" cy="420023"/>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gn="r" rtl="1">
              <a:lnSpc>
                <a:spcPct val="100000"/>
              </a:lnSpc>
              <a:spcBef>
                <a:spcPts val="1001"/>
              </a:spcBef>
            </a:pPr>
            <a:r>
              <a:rPr lang="ar-LB" sz="2000" b="1" cap="all" spc="-1" dirty="0">
                <a:solidFill>
                  <a:srgbClr val="FFFFFF"/>
                </a:solidFill>
                <a:latin typeface="Source Sans Pro"/>
                <a:ea typeface="Source Sans Pro"/>
              </a:rPr>
              <a:t>   تحديد الحاجات</a:t>
            </a:r>
            <a:endParaRPr lang="fr-FR" sz="2000" b="0" strike="noStrike" spc="-1" dirty="0">
              <a:latin typeface="Arial"/>
            </a:endParaRPr>
          </a:p>
        </p:txBody>
      </p:sp>
      <p:sp>
        <p:nvSpPr>
          <p:cNvPr id="136" name="CustomShape 3"/>
          <p:cNvSpPr/>
          <p:nvPr/>
        </p:nvSpPr>
        <p:spPr>
          <a:xfrm>
            <a:off x="853560" y="1819255"/>
            <a:ext cx="10269360" cy="282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85840" indent="-285120" algn="r" rtl="1">
              <a:lnSpc>
                <a:spcPct val="100000"/>
              </a:lnSpc>
              <a:spcBef>
                <a:spcPts val="1001"/>
              </a:spcBef>
              <a:buClr>
                <a:srgbClr val="FF6E6E"/>
              </a:buClr>
              <a:buFont typeface="Verdana"/>
              <a:buChar char="●"/>
            </a:pPr>
            <a:r>
              <a:rPr lang="ar-LB" sz="1500" b="0" strike="noStrike" spc="-1" dirty="0">
                <a:solidFill>
                  <a:srgbClr val="000000"/>
                </a:solidFill>
                <a:latin typeface="Source Sans Pro"/>
                <a:ea typeface="Source Sans Pro"/>
              </a:rPr>
              <a:t>تنامي وتيرة إ</a:t>
            </a:r>
            <a:r>
              <a:rPr lang="ar-LB" sz="1500" spc="-1" dirty="0">
                <a:solidFill>
                  <a:srgbClr val="000000"/>
                </a:solidFill>
                <a:latin typeface="Source Sans Pro"/>
                <a:ea typeface="Source Sans Pro"/>
              </a:rPr>
              <a:t>نتاج وكالة فرانس برس باللغة العربية في منطقة الشرق الأوسط وشمال إفريقيا خلال العقد الماضي، مترافقاً مع حاجة متزايدة لصحافيين </a:t>
            </a:r>
            <a:r>
              <a:rPr lang="ar-LB" sz="1500" b="1" spc="-1" dirty="0">
                <a:solidFill>
                  <a:srgbClr val="0000FF"/>
                </a:solidFill>
                <a:latin typeface="Source Sans Pro"/>
                <a:ea typeface="Source Sans Pro"/>
              </a:rPr>
              <a:t>يتقنون اللغة العربية </a:t>
            </a:r>
            <a:r>
              <a:rPr lang="ar-LB" sz="1500" spc="-1" dirty="0">
                <a:solidFill>
                  <a:srgbClr val="000000"/>
                </a:solidFill>
                <a:latin typeface="Source Sans Pro"/>
                <a:ea typeface="Source Sans Pro"/>
              </a:rPr>
              <a:t>للعمل في خدمات الوكالة في مقرها الإقليمي في نيقوسيا وفي مكاتبها في الشرق الأوسط وشمال إفريقيا.</a:t>
            </a:r>
            <a:endParaRPr lang="fr-FR" sz="1500" b="0" strike="noStrike" spc="-1" dirty="0">
              <a:latin typeface="Arial"/>
            </a:endParaRPr>
          </a:p>
          <a:p>
            <a:pPr>
              <a:lnSpc>
                <a:spcPct val="100000"/>
              </a:lnSpc>
            </a:pPr>
            <a:endParaRPr lang="fr-FR" sz="1500" b="0" strike="noStrike" spc="-1" dirty="0">
              <a:latin typeface="Arial"/>
            </a:endParaRPr>
          </a:p>
          <a:p>
            <a:pPr marL="285840" indent="-285120" algn="r" rtl="1">
              <a:lnSpc>
                <a:spcPct val="100000"/>
              </a:lnSpc>
              <a:spcBef>
                <a:spcPts val="1001"/>
              </a:spcBef>
              <a:buClr>
                <a:srgbClr val="FF6E6E"/>
              </a:buClr>
              <a:buFont typeface="Verdana"/>
              <a:buChar char="●"/>
            </a:pPr>
            <a:r>
              <a:rPr lang="ar-LB" sz="1500" b="0" strike="noStrike" spc="-1" dirty="0">
                <a:solidFill>
                  <a:srgbClr val="000000"/>
                </a:solidFill>
                <a:latin typeface="Source Sans Pro"/>
                <a:ea typeface="Source Sans Pro"/>
              </a:rPr>
              <a:t>الحاجة </a:t>
            </a:r>
            <a:r>
              <a:rPr lang="ar-LB" sz="1500" spc="-1" dirty="0">
                <a:solidFill>
                  <a:srgbClr val="000000"/>
                </a:solidFill>
                <a:latin typeface="Source Sans Pro"/>
                <a:ea typeface="Source Sans Pro"/>
              </a:rPr>
              <a:t>إلى تنويع جنسيّات الصحافيين العاملين في الوكالة مع الحفاظ على مستوى عال من الكتابة الصحافية باللغة العربية في الإنتاج الذي نبثّه للمشتركين في منطقتي الشرق الأوسط والمغرب ودول أخرى في العالم.</a:t>
            </a:r>
            <a:endParaRPr lang="fr-FR" sz="1500" b="0" strike="noStrike" spc="-1" dirty="0">
              <a:latin typeface="Arial"/>
            </a:endParaRPr>
          </a:p>
          <a:p>
            <a:pPr marL="177840">
              <a:lnSpc>
                <a:spcPct val="100000"/>
              </a:lnSpc>
            </a:pPr>
            <a:endParaRPr lang="fr-FR" sz="1500" b="0" strike="noStrike" spc="-1" dirty="0">
              <a:latin typeface="Arial"/>
            </a:endParaRPr>
          </a:p>
        </p:txBody>
      </p:sp>
      <p:sp>
        <p:nvSpPr>
          <p:cNvPr id="137"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2DA8BCA1-E68F-4E77-A286-5B7EDB2AE8F1}" type="slidenum">
              <a:rPr lang="fr-FR" sz="1400" b="0" strike="noStrike" spc="-1">
                <a:solidFill>
                  <a:srgbClr val="000000"/>
                </a:solidFill>
                <a:latin typeface="Source Sans Pro Black"/>
              </a:rPr>
              <a:t>2</a:t>
            </a:fld>
            <a:endParaRPr lang="fr-FR" sz="1400" b="0" strike="noStrike" spc="-1">
              <a:latin typeface="Arial"/>
            </a:endParaRPr>
          </a:p>
        </p:txBody>
      </p:sp>
      <p:pic>
        <p:nvPicPr>
          <p:cNvPr id="139" name="Image 55"/>
          <p:cNvPicPr/>
          <p:nvPr/>
        </p:nvPicPr>
        <p:blipFill>
          <a:blip r:embed="rId2"/>
          <a:stretch/>
        </p:blipFill>
        <p:spPr>
          <a:xfrm>
            <a:off x="10731600" y="6192360"/>
            <a:ext cx="1117800" cy="591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rtl="1">
              <a:lnSpc>
                <a:spcPct val="80000"/>
              </a:lnSpc>
            </a:pPr>
            <a:r>
              <a:rPr lang="ar-SA" sz="2000" b="1" dirty="0">
                <a:solidFill>
                  <a:srgbClr val="0000FF"/>
                </a:solidFill>
                <a:effectLst/>
                <a:ea typeface="Calibri" panose="020F0502020204030204" pitchFamily="34" charset="0"/>
                <a:cs typeface="Calibri" panose="020F0502020204030204" pitchFamily="34" charset="0"/>
              </a:rPr>
              <a:t>فرصة زمالة باللغة العربية في منطقة الشرق الأوسط وشمال إفريقيا</a:t>
            </a:r>
            <a:r>
              <a:rPr lang="ar-LB" sz="2000" b="1" dirty="0">
                <a:solidFill>
                  <a:srgbClr val="0000FF"/>
                </a:solidFill>
                <a:effectLst/>
                <a:ea typeface="Calibri" panose="020F0502020204030204" pitchFamily="34" charset="0"/>
                <a:cs typeface="Calibri" panose="020F0502020204030204" pitchFamily="34" charset="0"/>
              </a:rPr>
              <a:t> - 2023</a:t>
            </a:r>
            <a:endParaRPr lang="fr-FR" sz="2400" b="1" strike="noStrike" spc="-1" dirty="0">
              <a:solidFill>
                <a:srgbClr val="0000FF"/>
              </a:solidFill>
              <a:latin typeface="Arial"/>
            </a:endParaRPr>
          </a:p>
        </p:txBody>
      </p:sp>
      <p:sp>
        <p:nvSpPr>
          <p:cNvPr id="141" name="CustomShape 2"/>
          <p:cNvSpPr/>
          <p:nvPr/>
        </p:nvSpPr>
        <p:spPr>
          <a:xfrm>
            <a:off x="8642058" y="993240"/>
            <a:ext cx="2480862" cy="44568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gn="ctr">
              <a:lnSpc>
                <a:spcPct val="100000"/>
              </a:lnSpc>
              <a:spcBef>
                <a:spcPts val="1001"/>
              </a:spcBef>
            </a:pPr>
            <a:r>
              <a:rPr lang="ar-LB" sz="1500" b="1" strike="noStrike" cap="all" spc="-1" dirty="0">
                <a:solidFill>
                  <a:srgbClr val="FFFFFF"/>
                </a:solidFill>
                <a:latin typeface="Source Sans Pro"/>
                <a:ea typeface="Source Sans Pro"/>
              </a:rPr>
              <a:t>نبذة عن المشروع </a:t>
            </a:r>
            <a:endParaRPr lang="fr-FR" sz="1500" b="0" strike="noStrike" spc="-1" dirty="0">
              <a:latin typeface="Arial"/>
            </a:endParaRPr>
          </a:p>
        </p:txBody>
      </p:sp>
      <p:sp>
        <p:nvSpPr>
          <p:cNvPr id="142" name="CustomShape 3"/>
          <p:cNvSpPr/>
          <p:nvPr/>
        </p:nvSpPr>
        <p:spPr>
          <a:xfrm>
            <a:off x="608040" y="1530360"/>
            <a:ext cx="10269360" cy="40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85840" indent="-285120" algn="r" rtl="1">
              <a:lnSpc>
                <a:spcPct val="100000"/>
              </a:lnSpc>
              <a:spcBef>
                <a:spcPts val="1001"/>
              </a:spcBef>
              <a:buClr>
                <a:srgbClr val="FF6E6E"/>
              </a:buClr>
              <a:buFont typeface="Verdana"/>
              <a:buChar char="●"/>
            </a:pPr>
            <a:r>
              <a:rPr lang="ar-LB" sz="1500" b="0" strike="noStrike" spc="-1" dirty="0">
                <a:solidFill>
                  <a:srgbClr val="000000"/>
                </a:solidFill>
                <a:latin typeface="Source Sans Pro"/>
                <a:ea typeface="Source Sans Pro"/>
              </a:rPr>
              <a:t>انطلقت النسخة الأولى من فرصة الزمالة أمام الصحافيين الشباب الذين يكتبون باللغة الفرنسية عام 2021 </a:t>
            </a:r>
            <a:r>
              <a:rPr lang="ar-LB" sz="1500" b="1" strike="noStrike" spc="-1" dirty="0">
                <a:solidFill>
                  <a:srgbClr val="0000FF"/>
                </a:solidFill>
                <a:latin typeface="Source Sans Pro"/>
                <a:ea typeface="Source Sans Pro"/>
              </a:rPr>
              <a:t>في لبنان حصراً، وجرى اختيار فائزتين حظيت إحداهما بفترة تدريب في مكتب الوكالة في بيروت والثانية في قسم التحرير الفرنسي في المكتب الإقليمي في نيقوسيا</a:t>
            </a:r>
            <a:r>
              <a:rPr lang="ar-LB" sz="1500" b="0" strike="noStrike" spc="-1" dirty="0">
                <a:solidFill>
                  <a:srgbClr val="000000"/>
                </a:solidFill>
                <a:latin typeface="Source Sans Pro"/>
                <a:ea typeface="Source Sans Pro"/>
              </a:rPr>
              <a:t>. بعد انتهاء التدريب، تمّ توظي</a:t>
            </a:r>
            <a:r>
              <a:rPr lang="ar-LB" sz="1500" spc="-1" dirty="0">
                <a:solidFill>
                  <a:srgbClr val="000000"/>
                </a:solidFill>
                <a:latin typeface="Source Sans Pro"/>
                <a:ea typeface="Source Sans Pro"/>
              </a:rPr>
              <a:t>ف الفائزتين. نالت إحداهما عقد عمل دائماً في قسم التحرير العربي في نيقوسيا، والثانية عقداً لمدة ستة أشهر لدى مكتب الوكالة في القاهرة.</a:t>
            </a:r>
          </a:p>
          <a:p>
            <a:pPr marL="285840" indent="-285120" algn="r" rtl="1">
              <a:lnSpc>
                <a:spcPct val="100000"/>
              </a:lnSpc>
              <a:spcBef>
                <a:spcPts val="1001"/>
              </a:spcBef>
              <a:buClr>
                <a:srgbClr val="FF6E6E"/>
              </a:buClr>
              <a:buFont typeface="Verdana"/>
              <a:buChar char="●"/>
            </a:pPr>
            <a:endParaRPr lang="ar-LB" sz="1500" b="0" strike="noStrike" spc="-1" dirty="0">
              <a:solidFill>
                <a:srgbClr val="000000"/>
              </a:solidFill>
              <a:latin typeface="Source Sans Pro"/>
              <a:ea typeface="Source Sans Pro"/>
            </a:endParaRPr>
          </a:p>
          <a:p>
            <a:pPr marL="285840" indent="-285120" algn="r" rtl="1">
              <a:lnSpc>
                <a:spcPct val="100000"/>
              </a:lnSpc>
              <a:spcBef>
                <a:spcPts val="1001"/>
              </a:spcBef>
              <a:buClr>
                <a:srgbClr val="FF6E6E"/>
              </a:buClr>
              <a:buFont typeface="Verdana"/>
              <a:buChar char="●"/>
            </a:pPr>
            <a:r>
              <a:rPr lang="ar-LB" sz="1500" spc="-1" dirty="0">
                <a:solidFill>
                  <a:srgbClr val="000000"/>
                </a:solidFill>
                <a:latin typeface="Source Sans Pro"/>
                <a:ea typeface="Source Sans Pro"/>
              </a:rPr>
              <a:t>عام 2022، تكرّرت التجربة في لبنان وفق الشروط ذاتها.</a:t>
            </a:r>
          </a:p>
          <a:p>
            <a:pPr marL="720" algn="r" rtl="1">
              <a:lnSpc>
                <a:spcPct val="100000"/>
              </a:lnSpc>
              <a:spcBef>
                <a:spcPts val="1001"/>
              </a:spcBef>
              <a:buClr>
                <a:srgbClr val="FF6E6E"/>
              </a:buClr>
            </a:pPr>
            <a:endParaRPr lang="ar-LB" sz="1500" spc="-1" dirty="0">
              <a:solidFill>
                <a:srgbClr val="000000"/>
              </a:solidFill>
              <a:latin typeface="Source Sans Pro"/>
              <a:ea typeface="Source Sans Pro"/>
            </a:endParaRPr>
          </a:p>
          <a:p>
            <a:pPr marL="285840" indent="-285120" algn="r" rtl="1">
              <a:lnSpc>
                <a:spcPct val="100000"/>
              </a:lnSpc>
              <a:spcBef>
                <a:spcPts val="1001"/>
              </a:spcBef>
              <a:buClr>
                <a:srgbClr val="FF6E6E"/>
              </a:buClr>
              <a:buFont typeface="Verdana"/>
              <a:buChar char="●"/>
            </a:pPr>
            <a:r>
              <a:rPr lang="ar-LB" sz="1500" b="0" strike="noStrike" spc="-1" dirty="0">
                <a:solidFill>
                  <a:srgbClr val="000000"/>
                </a:solidFill>
                <a:latin typeface="Source Sans Pro"/>
                <a:ea typeface="Source Sans Pro"/>
              </a:rPr>
              <a:t>عام 2023، تواصل وكالة فرانس برس منح فرصة زمالة للصحافيين الشباب الذين يكتبون باللغة الفرنسية بالشراكة مع </a:t>
            </a:r>
            <a:r>
              <a:rPr lang="ar-LB" sz="1500" b="1" strike="noStrike" spc="-1" dirty="0">
                <a:solidFill>
                  <a:srgbClr val="0000FF"/>
                </a:solidFill>
                <a:latin typeface="Source Sans Pro"/>
                <a:ea typeface="Source Sans Pro"/>
              </a:rPr>
              <a:t>الوكالة الجامعية للفرنكوفونية </a:t>
            </a:r>
            <a:r>
              <a:rPr lang="ar-LB" sz="1500" b="0" strike="noStrike" spc="-1" dirty="0">
                <a:solidFill>
                  <a:srgbClr val="000000"/>
                </a:solidFill>
                <a:latin typeface="Source Sans Pro"/>
                <a:ea typeface="Source Sans Pro"/>
              </a:rPr>
              <a:t>في الشرق الأوسط (</a:t>
            </a:r>
            <a:r>
              <a:rPr lang="en-US" sz="1500" b="0" strike="noStrike" spc="-1" dirty="0">
                <a:solidFill>
                  <a:srgbClr val="000000"/>
                </a:solidFill>
                <a:latin typeface="Source Sans Pro"/>
                <a:ea typeface="Source Sans Pro"/>
              </a:rPr>
              <a:t>AUF</a:t>
            </a:r>
            <a:r>
              <a:rPr lang="ar-LB" sz="1500" b="0" strike="noStrike" spc="-1" dirty="0">
                <a:solidFill>
                  <a:srgbClr val="000000"/>
                </a:solidFill>
                <a:latin typeface="Source Sans Pro"/>
                <a:ea typeface="Source Sans Pro"/>
              </a:rPr>
              <a:t>)، الرائدة بخبرتها في ما يتعلق بالمناهج الناطقة بالفرنسية في لبنان وعلى نطاق أوسع في الشرق الأوسط. وتطلق تعاوناً مع معهد الصحافة وقسم الشرق الأوسط/المتوسط في معهد </a:t>
            </a:r>
            <a:r>
              <a:rPr lang="ar-LB" sz="1500" b="0" strike="noStrike" spc="-1" dirty="0" err="1">
                <a:solidFill>
                  <a:srgbClr val="000000"/>
                </a:solidFill>
                <a:latin typeface="Source Sans Pro"/>
                <a:ea typeface="Source Sans Pro"/>
              </a:rPr>
              <a:t>سيانس</a:t>
            </a:r>
            <a:r>
              <a:rPr lang="ar-LB" sz="1500" b="0" strike="noStrike" spc="-1" dirty="0">
                <a:solidFill>
                  <a:srgbClr val="000000"/>
                </a:solidFill>
                <a:latin typeface="Source Sans Pro"/>
                <a:ea typeface="Source Sans Pro"/>
              </a:rPr>
              <a:t> بو (العلوم السياسية) في باريس. </a:t>
            </a:r>
          </a:p>
          <a:p>
            <a:pPr marL="285840" indent="-285120" algn="r" rtl="1">
              <a:lnSpc>
                <a:spcPct val="100000"/>
              </a:lnSpc>
              <a:spcBef>
                <a:spcPts val="1001"/>
              </a:spcBef>
              <a:buClr>
                <a:srgbClr val="FF6E6E"/>
              </a:buClr>
              <a:buFont typeface="Verdana"/>
              <a:buChar char="●"/>
            </a:pPr>
            <a:endParaRPr lang="ar-LB" sz="1500" b="0" strike="noStrike" spc="-1" dirty="0">
              <a:solidFill>
                <a:srgbClr val="000000"/>
              </a:solidFill>
              <a:latin typeface="Source Sans Pro"/>
              <a:ea typeface="Source Sans Pro"/>
            </a:endParaRPr>
          </a:p>
          <a:p>
            <a:pPr marL="285840" indent="-285120" algn="r" rtl="1">
              <a:lnSpc>
                <a:spcPct val="100000"/>
              </a:lnSpc>
              <a:spcBef>
                <a:spcPts val="1001"/>
              </a:spcBef>
              <a:buClr>
                <a:srgbClr val="FF6E6E"/>
              </a:buClr>
              <a:buFont typeface="Verdana"/>
              <a:buChar char="●"/>
            </a:pPr>
            <a:r>
              <a:rPr lang="ar-LB" sz="1500" b="1" spc="-1" dirty="0">
                <a:solidFill>
                  <a:srgbClr val="0000FF"/>
                </a:solidFill>
                <a:latin typeface="Source Sans Pro"/>
                <a:ea typeface="Source Sans Pro"/>
              </a:rPr>
              <a:t>2023: إطلاق فرصة زمالة أمام الصحافيين الشباب الذين يكتبون باللغة العربية في منطقة الشرق الأوسط وشمال إفريقيا بشراكة مع الجامعات المنضوية في شبكة الوكالة الجامعية للفرنكوفونية في الشرق الأوسط ودول المغرب.</a:t>
            </a:r>
          </a:p>
          <a:p>
            <a:pPr marL="720" algn="r" rtl="1">
              <a:lnSpc>
                <a:spcPct val="100000"/>
              </a:lnSpc>
              <a:spcBef>
                <a:spcPts val="1001"/>
              </a:spcBef>
              <a:buClr>
                <a:srgbClr val="FF6E6E"/>
              </a:buClr>
            </a:pPr>
            <a:endParaRPr lang="fr-FR" sz="1500" b="0" strike="noStrike" spc="-1" dirty="0">
              <a:latin typeface="Arial"/>
            </a:endParaRPr>
          </a:p>
        </p:txBody>
      </p:sp>
      <p:sp>
        <p:nvSpPr>
          <p:cNvPr id="143"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D8B3246C-6960-4A33-9B4A-1CE429958EC5}" type="slidenum">
              <a:rPr lang="fr-FR" sz="1400" b="0" strike="noStrike" spc="-1">
                <a:solidFill>
                  <a:srgbClr val="000000"/>
                </a:solidFill>
                <a:latin typeface="Source Sans Pro Black"/>
              </a:rPr>
              <a:t>3</a:t>
            </a:fld>
            <a:endParaRPr lang="fr-FR" sz="1400" b="0" strike="noStrike" spc="-1">
              <a:latin typeface="Arial"/>
            </a:endParaRPr>
          </a:p>
        </p:txBody>
      </p:sp>
      <p:pic>
        <p:nvPicPr>
          <p:cNvPr id="145" name="Image 55"/>
          <p:cNvPicPr/>
          <p:nvPr/>
        </p:nvPicPr>
        <p:blipFill>
          <a:blip r:embed="rId2"/>
          <a:stretch/>
        </p:blipFill>
        <p:spPr>
          <a:xfrm>
            <a:off x="10731600" y="6192360"/>
            <a:ext cx="1117800" cy="591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rtl="1">
              <a:lnSpc>
                <a:spcPct val="80000"/>
              </a:lnSpc>
            </a:pPr>
            <a:r>
              <a:rPr lang="ar-SA" sz="2000" b="1" dirty="0">
                <a:solidFill>
                  <a:srgbClr val="0000FF"/>
                </a:solidFill>
                <a:effectLst/>
                <a:ea typeface="Calibri" panose="020F0502020204030204" pitchFamily="34" charset="0"/>
                <a:cs typeface="Calibri" panose="020F0502020204030204" pitchFamily="34" charset="0"/>
              </a:rPr>
              <a:t>فرصة زمالة باللغة </a:t>
            </a:r>
            <a:r>
              <a:rPr lang="ar-LB" sz="2000" b="1" dirty="0">
                <a:solidFill>
                  <a:srgbClr val="0000FF"/>
                </a:solidFill>
                <a:effectLst/>
                <a:ea typeface="Calibri" panose="020F0502020204030204" pitchFamily="34" charset="0"/>
                <a:cs typeface="Calibri" panose="020F0502020204030204" pitchFamily="34" charset="0"/>
              </a:rPr>
              <a:t>العربية</a:t>
            </a:r>
            <a:r>
              <a:rPr lang="ar-SA" sz="2000" b="1" dirty="0">
                <a:solidFill>
                  <a:srgbClr val="0000FF"/>
                </a:solidFill>
                <a:effectLst/>
                <a:ea typeface="Calibri" panose="020F0502020204030204" pitchFamily="34" charset="0"/>
                <a:cs typeface="Calibri" panose="020F0502020204030204" pitchFamily="34" charset="0"/>
              </a:rPr>
              <a:t> في منطقة الشرق الأوسط وشمال إفريقيا</a:t>
            </a:r>
            <a:r>
              <a:rPr lang="ar-LB" sz="2000" b="1" dirty="0">
                <a:solidFill>
                  <a:srgbClr val="0000FF"/>
                </a:solidFill>
                <a:effectLst/>
                <a:ea typeface="Calibri" panose="020F0502020204030204" pitchFamily="34" charset="0"/>
                <a:cs typeface="Calibri" panose="020F0502020204030204" pitchFamily="34" charset="0"/>
              </a:rPr>
              <a:t> - 2023</a:t>
            </a:r>
            <a:endParaRPr lang="fr-FR" sz="2400" b="1" strike="noStrike" spc="-1" dirty="0">
              <a:solidFill>
                <a:srgbClr val="0000FF"/>
              </a:solidFill>
              <a:latin typeface="Arial"/>
            </a:endParaRPr>
          </a:p>
        </p:txBody>
      </p:sp>
      <p:sp>
        <p:nvSpPr>
          <p:cNvPr id="141" name="CustomShape 2"/>
          <p:cNvSpPr/>
          <p:nvPr/>
        </p:nvSpPr>
        <p:spPr>
          <a:xfrm>
            <a:off x="8642058" y="993240"/>
            <a:ext cx="2480862" cy="44568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gn="ctr">
              <a:lnSpc>
                <a:spcPct val="100000"/>
              </a:lnSpc>
              <a:spcBef>
                <a:spcPts val="1001"/>
              </a:spcBef>
            </a:pPr>
            <a:r>
              <a:rPr lang="ar-LB" sz="1500" b="1" strike="noStrike" cap="all" spc="-1" dirty="0">
                <a:solidFill>
                  <a:srgbClr val="FFFFFF"/>
                </a:solidFill>
                <a:latin typeface="Source Sans Pro"/>
                <a:ea typeface="Source Sans Pro"/>
              </a:rPr>
              <a:t>لمحة عن الوكالة الجامعية للفرنكوفونية</a:t>
            </a:r>
            <a:endParaRPr lang="fr-FR" sz="1500" b="0" strike="noStrike" spc="-1" dirty="0">
              <a:latin typeface="Arial"/>
            </a:endParaRPr>
          </a:p>
        </p:txBody>
      </p:sp>
      <p:sp>
        <p:nvSpPr>
          <p:cNvPr id="142" name="CustomShape 3"/>
          <p:cNvSpPr/>
          <p:nvPr/>
        </p:nvSpPr>
        <p:spPr>
          <a:xfrm>
            <a:off x="608040" y="1530360"/>
            <a:ext cx="10269360" cy="40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85840" indent="-285120" algn="r" rtl="1">
              <a:lnSpc>
                <a:spcPct val="100000"/>
              </a:lnSpc>
              <a:spcBef>
                <a:spcPts val="1001"/>
              </a:spcBef>
              <a:buClr>
                <a:srgbClr val="FF6E6E"/>
              </a:buClr>
              <a:buFont typeface="Verdana"/>
              <a:buChar char="●"/>
            </a:pPr>
            <a:r>
              <a:rPr lang="ar-LB" sz="1400" dirty="0">
                <a:solidFill>
                  <a:srgbClr val="201F1E"/>
                </a:solidFill>
                <a:latin typeface="يث"/>
                <a:ea typeface="Calibri" panose="020F0502020204030204" pitchFamily="34" charset="0"/>
                <a:cs typeface="+mj-cs"/>
              </a:rPr>
              <a:t>تع</a:t>
            </a:r>
            <a:r>
              <a:rPr lang="ar-SA" sz="1400" dirty="0">
                <a:solidFill>
                  <a:srgbClr val="201F1E"/>
                </a:solidFill>
                <a:effectLst/>
                <a:latin typeface="يث"/>
                <a:ea typeface="Calibri" panose="020F0502020204030204" pitchFamily="34" charset="0"/>
                <a:cs typeface="+mj-cs"/>
              </a:rPr>
              <a:t>تبر الوكالة الجامعية للفرنكوفونية</a:t>
            </a:r>
            <a:r>
              <a:rPr lang="fr-FR" sz="1400" dirty="0">
                <a:solidFill>
                  <a:srgbClr val="201F1E"/>
                </a:solidFill>
                <a:effectLst/>
                <a:latin typeface="يث"/>
                <a:ea typeface="Calibri" panose="020F0502020204030204" pitchFamily="34" charset="0"/>
                <a:cs typeface="+mj-cs"/>
              </a:rPr>
              <a:t> (AUF) </a:t>
            </a:r>
            <a:r>
              <a:rPr lang="ar-SA" sz="1400" dirty="0">
                <a:solidFill>
                  <a:srgbClr val="201F1E"/>
                </a:solidFill>
                <a:effectLst/>
                <a:latin typeface="يث"/>
                <a:ea typeface="Calibri" panose="020F0502020204030204" pitchFamily="34" charset="0"/>
                <a:cs typeface="+mj-cs"/>
              </a:rPr>
              <a:t>، التي أبصرت النور قبل 60 عاماً، الشبكة الجامعية الأولى في العالم</a:t>
            </a:r>
            <a:r>
              <a:rPr lang="ar-SA" sz="1400" b="1" dirty="0">
                <a:solidFill>
                  <a:srgbClr val="201F1E"/>
                </a:solidFill>
                <a:effectLst/>
                <a:latin typeface="يث"/>
                <a:ea typeface="Calibri" panose="020F0502020204030204" pitchFamily="34" charset="0"/>
                <a:cs typeface="+mj-cs"/>
              </a:rPr>
              <a:t> </a:t>
            </a:r>
            <a:r>
              <a:rPr lang="ar-SA" sz="1400" dirty="0">
                <a:solidFill>
                  <a:srgbClr val="201F1E"/>
                </a:solidFill>
                <a:effectLst/>
                <a:latin typeface="يث"/>
                <a:ea typeface="Calibri" panose="020F0502020204030204" pitchFamily="34" charset="0"/>
                <a:cs typeface="+mj-cs"/>
              </a:rPr>
              <a:t>حيث تضمّ أكثر من 1000 عضو</a:t>
            </a:r>
            <a:r>
              <a:rPr lang="ar-SA" sz="1400" b="1" dirty="0">
                <a:solidFill>
                  <a:srgbClr val="201F1E"/>
                </a:solidFill>
                <a:effectLst/>
                <a:latin typeface="يث"/>
                <a:ea typeface="Calibri" panose="020F0502020204030204" pitchFamily="34" charset="0"/>
                <a:cs typeface="+mj-cs"/>
              </a:rPr>
              <a:t> </a:t>
            </a:r>
            <a:r>
              <a:rPr lang="ar-SA" sz="1400" dirty="0">
                <a:solidFill>
                  <a:srgbClr val="201F1E"/>
                </a:solidFill>
                <a:effectLst/>
                <a:latin typeface="يث"/>
                <a:ea typeface="Calibri" panose="020F0502020204030204" pitchFamily="34" charset="0"/>
                <a:cs typeface="+mj-cs"/>
              </a:rPr>
              <a:t>من جامعات ومدارس للتعليم العالي ومراكز بحث في 120 بلداً تقريباً</a:t>
            </a:r>
            <a:r>
              <a:rPr lang="ar-SA" sz="1400" b="1" dirty="0">
                <a:solidFill>
                  <a:srgbClr val="201F1E"/>
                </a:solidFill>
                <a:effectLst/>
                <a:latin typeface="يث"/>
                <a:ea typeface="Calibri" panose="020F0502020204030204" pitchFamily="34" charset="0"/>
                <a:cs typeface="+mj-cs"/>
              </a:rPr>
              <a:t>. </a:t>
            </a:r>
            <a:r>
              <a:rPr lang="ar-LB" sz="1400" b="1" dirty="0">
                <a:solidFill>
                  <a:srgbClr val="201F1E"/>
                </a:solidFill>
                <a:effectLst/>
                <a:latin typeface="يث"/>
                <a:ea typeface="Calibri" panose="020F0502020204030204" pitchFamily="34" charset="0"/>
                <a:cs typeface="+mj-cs"/>
              </a:rPr>
              <a:t> </a:t>
            </a:r>
            <a:r>
              <a:rPr lang="ar-LB" sz="1400" dirty="0">
                <a:effectLst/>
                <a:latin typeface="يث"/>
                <a:ea typeface="Calibri" panose="020F0502020204030204" pitchFamily="34" charset="0"/>
                <a:cs typeface="+mj-cs"/>
              </a:rPr>
              <a:t>وتمثّل الإدارة الإقليمية في الشرق الأوسط الوكالة الجامعية للفرنكوفونية في المنطقة وتتخذ من بيروت مقراً منذ عام 1993. وتقود شبكة مؤلفة من 99 عضواً في 18 دولة ولديها خمس ممثليات في ثلاث دول في المنطقة (لبنان ومصر وجيبوتي).</a:t>
            </a:r>
            <a:endParaRPr lang="fr-FR" sz="1400" dirty="0">
              <a:effectLst/>
              <a:latin typeface="يث"/>
              <a:ea typeface="Calibri" panose="020F0502020204030204" pitchFamily="34" charset="0"/>
              <a:cs typeface="+mj-cs"/>
            </a:endParaRPr>
          </a:p>
          <a:p>
            <a:pPr marL="285840" indent="-285120" algn="r" rtl="1">
              <a:lnSpc>
                <a:spcPct val="100000"/>
              </a:lnSpc>
              <a:spcBef>
                <a:spcPts val="1001"/>
              </a:spcBef>
              <a:buClr>
                <a:srgbClr val="FF6E6E"/>
              </a:buClr>
              <a:buFont typeface="Verdana"/>
              <a:buChar char="●"/>
            </a:pPr>
            <a:endParaRPr lang="ar-LB" sz="1400" spc="-1" dirty="0">
              <a:solidFill>
                <a:srgbClr val="2C2F34"/>
              </a:solidFill>
              <a:latin typeface="flat-jooza"/>
              <a:ea typeface="Source Sans Pro"/>
            </a:endParaRPr>
          </a:p>
          <a:p>
            <a:pPr marL="285840" indent="-285120" algn="r" rtl="1">
              <a:lnSpc>
                <a:spcPct val="100000"/>
              </a:lnSpc>
              <a:spcBef>
                <a:spcPts val="1001"/>
              </a:spcBef>
              <a:buClr>
                <a:srgbClr val="FF6E6E"/>
              </a:buClr>
              <a:buFont typeface="Verdana"/>
              <a:buChar char="●"/>
            </a:pPr>
            <a:r>
              <a:rPr lang="ar-LB" sz="1400" spc="-1" dirty="0">
                <a:solidFill>
                  <a:srgbClr val="2C2F34"/>
                </a:solidFill>
                <a:latin typeface="flat-jooza"/>
                <a:ea typeface="Source Sans Pro"/>
              </a:rPr>
              <a:t>للتواصل:</a:t>
            </a:r>
          </a:p>
          <a:p>
            <a:pPr marL="720" algn="r" rtl="1">
              <a:lnSpc>
                <a:spcPct val="100000"/>
              </a:lnSpc>
              <a:spcBef>
                <a:spcPts val="1001"/>
              </a:spcBef>
              <a:buClr>
                <a:srgbClr val="FF6E6E"/>
              </a:buClr>
            </a:pPr>
            <a:r>
              <a:rPr lang="ar-LB" sz="1400" b="1" spc="-1" dirty="0">
                <a:latin typeface="flat-jooza"/>
                <a:ea typeface="Source Sans Pro"/>
              </a:rPr>
              <a:t>    جان-نويل باليو (المدير الإقليمي للوكالة الجامعية للفرنكوفونية في الشرق الأوسط)</a:t>
            </a:r>
          </a:p>
          <a:p>
            <a:pPr marL="720" algn="r" rtl="1">
              <a:lnSpc>
                <a:spcPct val="100000"/>
              </a:lnSpc>
              <a:spcBef>
                <a:spcPts val="1001"/>
              </a:spcBef>
              <a:buClr>
                <a:srgbClr val="FF6E6E"/>
              </a:buClr>
            </a:pPr>
            <a:r>
              <a:rPr lang="ar-LB" sz="1400" b="1" spc="-1" dirty="0">
                <a:latin typeface="flat-jooza"/>
                <a:ea typeface="Source Sans Pro"/>
              </a:rPr>
              <a:t>   </a:t>
            </a:r>
            <a:r>
              <a:rPr lang="ar-LB" sz="1400" b="1" spc="-1" dirty="0" err="1">
                <a:latin typeface="flat-jooza"/>
                <a:ea typeface="Source Sans Pro"/>
              </a:rPr>
              <a:t>سينتيا</a:t>
            </a:r>
            <a:r>
              <a:rPr lang="ar-LB" sz="1400" b="1" spc="-1" dirty="0">
                <a:latin typeface="flat-jooza"/>
                <a:ea typeface="Source Sans Pro"/>
              </a:rPr>
              <a:t> رعد (نائبة المدير الإقليمي للوكالة الجامعية للفرنكوفونية في الشرق الأوسط)</a:t>
            </a:r>
          </a:p>
          <a:p>
            <a:pPr marL="720" algn="r" rtl="1">
              <a:lnSpc>
                <a:spcPct val="100000"/>
              </a:lnSpc>
              <a:spcBef>
                <a:spcPts val="1001"/>
              </a:spcBef>
              <a:buClr>
                <a:srgbClr val="FF6E6E"/>
              </a:buClr>
            </a:pPr>
            <a:r>
              <a:rPr lang="ar-LB" sz="1400" b="1" spc="-1" dirty="0">
                <a:latin typeface="flat-jooza"/>
                <a:ea typeface="Source Sans Pro"/>
              </a:rPr>
              <a:t>    جويل رياشي (المسؤولة الإعلامية للوكالة الجامعية للفرنكوفونية في الشرق الأوسط)</a:t>
            </a:r>
            <a:endParaRPr lang="fr-FR" sz="1400" b="1" spc="-1" dirty="0">
              <a:latin typeface="Source Sans Pro"/>
              <a:ea typeface="Source Sans Pro"/>
            </a:endParaRPr>
          </a:p>
          <a:p>
            <a:pPr marL="720" algn="r" rtl="1">
              <a:lnSpc>
                <a:spcPct val="100000"/>
              </a:lnSpc>
              <a:spcBef>
                <a:spcPts val="1001"/>
              </a:spcBef>
              <a:buClr>
                <a:srgbClr val="FF6E6E"/>
              </a:buClr>
            </a:pPr>
            <a:endParaRPr lang="fr-FR" sz="1500" b="0" strike="noStrike" spc="-1" dirty="0">
              <a:latin typeface="Arial"/>
            </a:endParaRPr>
          </a:p>
        </p:txBody>
      </p:sp>
      <p:sp>
        <p:nvSpPr>
          <p:cNvPr id="143"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D8B3246C-6960-4A33-9B4A-1CE429958EC5}" type="slidenum">
              <a:rPr lang="fr-FR" sz="1400" b="0" strike="noStrike" spc="-1">
                <a:solidFill>
                  <a:srgbClr val="000000"/>
                </a:solidFill>
                <a:latin typeface="Source Sans Pro Black"/>
              </a:rPr>
              <a:t>4</a:t>
            </a:fld>
            <a:endParaRPr lang="fr-FR" sz="1400" b="0" strike="noStrike" spc="-1">
              <a:latin typeface="Arial"/>
            </a:endParaRPr>
          </a:p>
        </p:txBody>
      </p:sp>
      <p:pic>
        <p:nvPicPr>
          <p:cNvPr id="145" name="Image 55"/>
          <p:cNvPicPr/>
          <p:nvPr/>
        </p:nvPicPr>
        <p:blipFill>
          <a:blip r:embed="rId2"/>
          <a:stretch/>
        </p:blipFill>
        <p:spPr>
          <a:xfrm>
            <a:off x="10731600" y="6192360"/>
            <a:ext cx="1117800" cy="591120"/>
          </a:xfrm>
          <a:prstGeom prst="rect">
            <a:avLst/>
          </a:prstGeom>
          <a:ln>
            <a:noFill/>
          </a:ln>
        </p:spPr>
      </p:pic>
    </p:spTree>
    <p:extLst>
      <p:ext uri="{BB962C8B-B14F-4D97-AF65-F5344CB8AC3E}">
        <p14:creationId xmlns:p14="http://schemas.microsoft.com/office/powerpoint/2010/main" val="116322474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rtl="1">
              <a:lnSpc>
                <a:spcPct val="80000"/>
              </a:lnSpc>
            </a:pPr>
            <a:r>
              <a:rPr lang="ar-SA" sz="2000" b="1" dirty="0">
                <a:solidFill>
                  <a:srgbClr val="0000FF"/>
                </a:solidFill>
                <a:effectLst/>
                <a:ea typeface="Calibri" panose="020F0502020204030204" pitchFamily="34" charset="0"/>
                <a:cs typeface="Calibri" panose="020F0502020204030204" pitchFamily="34" charset="0"/>
              </a:rPr>
              <a:t>فرصة زمالة باللغة العربية في منطقة الشرق الأوسط وشمال إفريقيا</a:t>
            </a:r>
            <a:r>
              <a:rPr lang="en-US" sz="2000" b="1" dirty="0">
                <a:solidFill>
                  <a:srgbClr val="0000FF"/>
                </a:solidFill>
                <a:effectLst/>
                <a:ea typeface="Calibri" panose="020F0502020204030204" pitchFamily="34" charset="0"/>
                <a:cs typeface="Calibri" panose="020F0502020204030204" pitchFamily="34" charset="0"/>
              </a:rPr>
              <a:t> </a:t>
            </a:r>
            <a:r>
              <a:rPr lang="ar-LB" sz="2000" b="1" dirty="0">
                <a:solidFill>
                  <a:srgbClr val="0000FF"/>
                </a:solidFill>
                <a:effectLst/>
                <a:ea typeface="Calibri" panose="020F0502020204030204" pitchFamily="34" charset="0"/>
                <a:cs typeface="Calibri" panose="020F0502020204030204" pitchFamily="34" charset="0"/>
              </a:rPr>
              <a:t> - 2023</a:t>
            </a:r>
            <a:endParaRPr lang="fr-FR" sz="2400" b="1" strike="noStrike" spc="-1" dirty="0">
              <a:solidFill>
                <a:srgbClr val="0000FF"/>
              </a:solidFill>
              <a:latin typeface="Arial"/>
            </a:endParaRPr>
          </a:p>
          <a:p>
            <a:pPr>
              <a:lnSpc>
                <a:spcPct val="80000"/>
              </a:lnSpc>
            </a:pPr>
            <a:endParaRPr lang="fr-FR" sz="2000" b="0" strike="noStrike" spc="-1" dirty="0">
              <a:latin typeface="Arial"/>
            </a:endParaRPr>
          </a:p>
        </p:txBody>
      </p:sp>
      <p:sp>
        <p:nvSpPr>
          <p:cNvPr id="153" name="CustomShape 2"/>
          <p:cNvSpPr/>
          <p:nvPr/>
        </p:nvSpPr>
        <p:spPr>
          <a:xfrm>
            <a:off x="9314640" y="1125900"/>
            <a:ext cx="180828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gn="ctr" rtl="1">
              <a:lnSpc>
                <a:spcPct val="100000"/>
              </a:lnSpc>
              <a:spcBef>
                <a:spcPts val="1001"/>
              </a:spcBef>
            </a:pPr>
            <a:r>
              <a:rPr lang="ar-LB" sz="2000" b="1" cap="all" spc="-1" dirty="0">
                <a:solidFill>
                  <a:srgbClr val="FFFFFF"/>
                </a:solidFill>
                <a:latin typeface="Source Sans Pro"/>
                <a:ea typeface="Source Sans Pro"/>
              </a:rPr>
              <a:t>مراحل المشروع </a:t>
            </a:r>
            <a:endParaRPr lang="fr-FR" sz="2000" b="0" strike="noStrike" spc="-1" dirty="0">
              <a:latin typeface="Arial"/>
            </a:endParaRPr>
          </a:p>
        </p:txBody>
      </p:sp>
      <p:sp>
        <p:nvSpPr>
          <p:cNvPr id="154" name="CustomShape 3"/>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EA83CA38-BE5F-4C71-BC46-9A29FCEA0FD5}" type="slidenum">
              <a:rPr lang="fr-FR" sz="1400" b="0" strike="noStrike" spc="-1">
                <a:solidFill>
                  <a:srgbClr val="000000"/>
                </a:solidFill>
                <a:latin typeface="Source Sans Pro Black"/>
              </a:rPr>
              <a:t>5</a:t>
            </a:fld>
            <a:endParaRPr lang="fr-FR" sz="1400" b="0" strike="noStrike" spc="-1">
              <a:latin typeface="Arial"/>
            </a:endParaRPr>
          </a:p>
        </p:txBody>
      </p:sp>
      <p:pic>
        <p:nvPicPr>
          <p:cNvPr id="156" name="Image 55"/>
          <p:cNvPicPr/>
          <p:nvPr/>
        </p:nvPicPr>
        <p:blipFill>
          <a:blip r:embed="rId2"/>
          <a:stretch/>
        </p:blipFill>
        <p:spPr>
          <a:xfrm>
            <a:off x="10731600" y="6192360"/>
            <a:ext cx="1117800" cy="591120"/>
          </a:xfrm>
          <a:prstGeom prst="rect">
            <a:avLst/>
          </a:prstGeom>
          <a:ln>
            <a:noFill/>
          </a:ln>
        </p:spPr>
      </p:pic>
      <p:grpSp>
        <p:nvGrpSpPr>
          <p:cNvPr id="157" name="Group 5"/>
          <p:cNvGrpSpPr/>
          <p:nvPr/>
        </p:nvGrpSpPr>
        <p:grpSpPr>
          <a:xfrm>
            <a:off x="212834" y="2152289"/>
            <a:ext cx="11248697" cy="3113394"/>
            <a:chOff x="-953357" y="1931400"/>
            <a:chExt cx="11248697" cy="3113394"/>
          </a:xfrm>
        </p:grpSpPr>
        <p:sp>
          <p:nvSpPr>
            <p:cNvPr id="158" name="CustomShape 6"/>
            <p:cNvSpPr/>
            <p:nvPr/>
          </p:nvSpPr>
          <p:spPr>
            <a:xfrm flipH="1">
              <a:off x="-953357" y="3265200"/>
              <a:ext cx="11248697" cy="1042200"/>
            </a:xfrm>
            <a:prstGeom prst="notchedRightArrow">
              <a:avLst>
                <a:gd name="adj1" fmla="val 50000"/>
                <a:gd name="adj2" fmla="val 50000"/>
              </a:avLst>
            </a:prstGeom>
            <a:solidFill>
              <a:srgbClr val="325AFF"/>
            </a:solidFill>
            <a:ln>
              <a:solidFill>
                <a:srgbClr val="595959"/>
              </a:solidFill>
            </a:ln>
          </p:spPr>
          <p:style>
            <a:lnRef idx="0">
              <a:scrgbClr r="0" g="0" b="0"/>
            </a:lnRef>
            <a:fillRef idx="0">
              <a:scrgbClr r="0" g="0" b="0"/>
            </a:fillRef>
            <a:effectRef idx="0">
              <a:scrgbClr r="0" g="0" b="0"/>
            </a:effectRef>
            <a:fontRef idx="minor"/>
          </p:style>
          <p:txBody>
            <a:bodyPr/>
            <a:lstStyle/>
            <a:p>
              <a:endParaRPr lang="en-GB" dirty="0"/>
            </a:p>
          </p:txBody>
        </p:sp>
        <p:sp>
          <p:nvSpPr>
            <p:cNvPr id="159" name="CustomShape 7"/>
            <p:cNvSpPr/>
            <p:nvPr/>
          </p:nvSpPr>
          <p:spPr>
            <a:xfrm>
              <a:off x="466560" y="2400120"/>
              <a:ext cx="1759126" cy="1042200"/>
            </a:xfrm>
            <a:prstGeom prst="rect">
              <a:avLst/>
            </a:prstGeom>
            <a:noFill/>
            <a:ln>
              <a:noFill/>
            </a:ln>
          </p:spPr>
          <p:style>
            <a:lnRef idx="0">
              <a:scrgbClr r="0" g="0" b="0"/>
            </a:lnRef>
            <a:fillRef idx="0">
              <a:scrgbClr r="0" g="0" b="0"/>
            </a:fillRef>
            <a:effectRef idx="0">
              <a:scrgbClr r="0" g="0" b="0"/>
            </a:effectRef>
            <a:fontRef idx="minor"/>
          </p:style>
          <p:txBody>
            <a:bodyPr lIns="64080" tIns="64080" rIns="64080" bIns="64080" anchor="b"/>
            <a:lstStyle/>
            <a:p>
              <a:pPr algn="r" rtl="1">
                <a:lnSpc>
                  <a:spcPct val="90000"/>
                </a:lnSpc>
                <a:spcAft>
                  <a:spcPts val="315"/>
                </a:spcAft>
              </a:pPr>
              <a:br>
                <a:rPr lang="en-US" sz="900" b="0" strike="noStrike" spc="-1" dirty="0">
                  <a:solidFill>
                    <a:srgbClr val="000000"/>
                  </a:solidFill>
                  <a:latin typeface="Source Sans Pro Light"/>
                  <a:ea typeface="DejaVu Sans"/>
                </a:rPr>
              </a:br>
              <a:r>
                <a:rPr lang="ar-LB" sz="900" b="0" strike="noStrike" spc="-1" dirty="0">
                  <a:solidFill>
                    <a:srgbClr val="325AFF"/>
                  </a:solidFill>
                  <a:latin typeface="Source Sans Pro Light"/>
                  <a:ea typeface="Microsoft YaHei"/>
                </a:rPr>
                <a:t>حزيران/يونيو 2023</a:t>
              </a:r>
            </a:p>
            <a:p>
              <a:pPr algn="r" rtl="1">
                <a:lnSpc>
                  <a:spcPct val="90000"/>
                </a:lnSpc>
                <a:spcAft>
                  <a:spcPts val="315"/>
                </a:spcAft>
              </a:pPr>
              <a:r>
                <a:rPr lang="ar-LB" sz="900" spc="-1" dirty="0">
                  <a:latin typeface="Source Sans Pro Light"/>
                  <a:ea typeface="Microsoft YaHei"/>
                </a:rPr>
                <a:t>إعلان هوية الفائز/ة ومنحه/ا عقداُ لمدة شهرين (بين تموز/يوليو وأيلول/سبتمبر) للعمل في قسم التحرير العربي في نيقوسيا</a:t>
              </a:r>
              <a:endParaRPr lang="ar-LB" sz="900" b="0" strike="noStrike" spc="-1" dirty="0">
                <a:latin typeface="Source Sans Pro Light"/>
                <a:ea typeface="Microsoft YaHei"/>
              </a:endParaRPr>
            </a:p>
            <a:p>
              <a:pPr>
                <a:lnSpc>
                  <a:spcPct val="90000"/>
                </a:lnSpc>
                <a:spcAft>
                  <a:spcPts val="315"/>
                </a:spcAft>
              </a:pPr>
              <a:endParaRPr lang="ar-LB" sz="900" spc="-1" dirty="0">
                <a:solidFill>
                  <a:srgbClr val="325AFF"/>
                </a:solidFill>
                <a:latin typeface="Source Sans Pro Light"/>
                <a:ea typeface="Microsoft YaHei"/>
              </a:endParaRPr>
            </a:p>
            <a:p>
              <a:pPr>
                <a:lnSpc>
                  <a:spcPct val="90000"/>
                </a:lnSpc>
                <a:spcAft>
                  <a:spcPts val="315"/>
                </a:spcAft>
              </a:pPr>
              <a:endParaRPr lang="fr-FR" sz="900" b="0" strike="noStrike" spc="-1" dirty="0">
                <a:latin typeface="Arial"/>
              </a:endParaRPr>
            </a:p>
          </p:txBody>
        </p:sp>
        <p:sp>
          <p:nvSpPr>
            <p:cNvPr id="160" name="CustomShape 8"/>
            <p:cNvSpPr/>
            <p:nvPr/>
          </p:nvSpPr>
          <p:spPr>
            <a:xfrm>
              <a:off x="1370880" y="361944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1" name="CustomShape 9"/>
            <p:cNvSpPr/>
            <p:nvPr/>
          </p:nvSpPr>
          <p:spPr>
            <a:xfrm>
              <a:off x="2404440" y="4280040"/>
              <a:ext cx="1570680" cy="764754"/>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lstStyle/>
            <a:p>
              <a:pPr algn="r" rtl="1">
                <a:lnSpc>
                  <a:spcPct val="90000"/>
                </a:lnSpc>
                <a:spcAft>
                  <a:spcPts val="349"/>
                </a:spcAft>
              </a:pPr>
              <a:r>
                <a:rPr lang="ar-LB" sz="1000" spc="-1" dirty="0">
                  <a:solidFill>
                    <a:srgbClr val="325AFF"/>
                  </a:solidFill>
                  <a:latin typeface="Source Sans Pro Light"/>
                  <a:ea typeface="DejaVu Sans"/>
                </a:rPr>
                <a:t>نيسان/أبريل – أيار/مايو 2023</a:t>
              </a:r>
              <a:endParaRPr lang="fr-FR" sz="1000" b="0" strike="noStrike" spc="-1" dirty="0">
                <a:solidFill>
                  <a:srgbClr val="325AFF"/>
                </a:solidFill>
                <a:latin typeface="Source Sans Pro Light"/>
                <a:ea typeface="DejaVu Sans"/>
              </a:endParaRPr>
            </a:p>
            <a:p>
              <a:pPr algn="r" rtl="1">
                <a:lnSpc>
                  <a:spcPct val="90000"/>
                </a:lnSpc>
                <a:spcAft>
                  <a:spcPts val="349"/>
                </a:spcAft>
              </a:pPr>
              <a:r>
                <a:rPr lang="ar-LB" sz="1000" spc="-1" dirty="0">
                  <a:latin typeface="Source Sans Pro Light"/>
                </a:rPr>
                <a:t>الخضوع لاختبارات مكتوبة، يليها اجراء وكالة فرانس برس مقابلات مع المرشحين/ات الأفضل </a:t>
              </a:r>
              <a:endParaRPr lang="fr-FR" sz="1000" b="0" strike="noStrike" spc="-1" dirty="0">
                <a:latin typeface="Arial"/>
              </a:endParaRPr>
            </a:p>
          </p:txBody>
        </p:sp>
        <p:sp>
          <p:nvSpPr>
            <p:cNvPr id="162" name="CustomShape 10"/>
            <p:cNvSpPr/>
            <p:nvPr/>
          </p:nvSpPr>
          <p:spPr>
            <a:xfrm>
              <a:off x="2837549" y="382284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3" name="CustomShape 11"/>
            <p:cNvSpPr/>
            <p:nvPr/>
          </p:nvSpPr>
          <p:spPr>
            <a:xfrm>
              <a:off x="4337640" y="1931400"/>
              <a:ext cx="1266840" cy="1417680"/>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nchor="b"/>
            <a:lstStyle/>
            <a:p>
              <a:pPr algn="r" rtl="1">
                <a:lnSpc>
                  <a:spcPct val="90000"/>
                </a:lnSpc>
                <a:spcAft>
                  <a:spcPts val="349"/>
                </a:spcAft>
              </a:pPr>
              <a:r>
                <a:rPr lang="ar-LB" sz="1000" b="0" strike="noStrike" spc="-1" dirty="0">
                  <a:solidFill>
                    <a:srgbClr val="0000FF"/>
                  </a:solidFill>
                  <a:latin typeface="Source Sans Pro Light"/>
                  <a:ea typeface="DejaVu Sans"/>
                </a:rPr>
                <a:t>آذار/مارس 2023</a:t>
              </a:r>
            </a:p>
            <a:p>
              <a:pPr algn="r" rtl="1">
                <a:lnSpc>
                  <a:spcPct val="90000"/>
                </a:lnSpc>
                <a:spcAft>
                  <a:spcPts val="349"/>
                </a:spcAft>
              </a:pPr>
              <a:r>
                <a:rPr lang="ar-LB" sz="1000" spc="-1" dirty="0">
                  <a:latin typeface="Source Sans Pro Light"/>
                  <a:ea typeface="DejaVu Sans"/>
                </a:rPr>
                <a:t>إرسال الطلاب سيرهم الذاتية ورسائل تتضمن دوافعهم للتقدّم الى الزمالة إلى رئاسة تحرير وكالة فرانس برس في نيقوسيا، تمهيداً لاختيار عشرة مرشحين/ات</a:t>
              </a:r>
              <a:endParaRPr lang="fr-FR" sz="1000" b="0" strike="noStrike" spc="-1" dirty="0">
                <a:latin typeface="Source Sans Pro Light"/>
                <a:ea typeface="DejaVu Sans"/>
              </a:endParaRPr>
            </a:p>
          </p:txBody>
        </p:sp>
        <p:sp>
          <p:nvSpPr>
            <p:cNvPr id="164" name="CustomShape 12"/>
            <p:cNvSpPr/>
            <p:nvPr/>
          </p:nvSpPr>
          <p:spPr>
            <a:xfrm>
              <a:off x="4830629" y="353556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5" name="CustomShape 13"/>
            <p:cNvSpPr/>
            <p:nvPr/>
          </p:nvSpPr>
          <p:spPr>
            <a:xfrm>
              <a:off x="5783968" y="4280040"/>
              <a:ext cx="2079486" cy="676838"/>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lstStyle/>
            <a:p>
              <a:pPr algn="r" rtl="1">
                <a:lnSpc>
                  <a:spcPct val="90000"/>
                </a:lnSpc>
                <a:spcAft>
                  <a:spcPts val="349"/>
                </a:spcAft>
              </a:pPr>
              <a:r>
                <a:rPr lang="ar-LB" sz="1000" b="0" strike="noStrike" spc="-1" dirty="0">
                  <a:solidFill>
                    <a:srgbClr val="325AFF"/>
                  </a:solidFill>
                  <a:latin typeface="Source Sans Pro Light"/>
                  <a:ea typeface="DejaVu Sans"/>
                </a:rPr>
                <a:t>شباط/فبراير</a:t>
              </a:r>
              <a:r>
                <a:rPr lang="en-US" sz="1000" b="0" strike="noStrike" spc="-1" dirty="0">
                  <a:solidFill>
                    <a:srgbClr val="325AFF"/>
                  </a:solidFill>
                  <a:latin typeface="Source Sans Pro Light"/>
                  <a:ea typeface="DejaVu Sans"/>
                </a:rPr>
                <a:t> 2023 </a:t>
              </a:r>
              <a:endParaRPr lang="ar-LB" sz="1000" b="0" strike="noStrike" spc="-1" dirty="0">
                <a:solidFill>
                  <a:srgbClr val="325AFF"/>
                </a:solidFill>
                <a:latin typeface="Source Sans Pro Light"/>
                <a:ea typeface="DejaVu Sans"/>
              </a:endParaRPr>
            </a:p>
            <a:p>
              <a:pPr algn="r" rtl="1">
                <a:lnSpc>
                  <a:spcPct val="90000"/>
                </a:lnSpc>
                <a:spcAft>
                  <a:spcPts val="349"/>
                </a:spcAft>
              </a:pPr>
              <a:r>
                <a:rPr lang="ar-LB" sz="1000" spc="-1" dirty="0">
                  <a:latin typeface="Source Sans Pro Light"/>
                  <a:ea typeface="DejaVu Sans"/>
                </a:rPr>
                <a:t>عرض المشروع أمام الطلاب في الكليات المعنية من قبل المسؤولين عن الأقسام</a:t>
              </a:r>
              <a:endParaRPr lang="ar-LB" sz="1000" b="0" strike="noStrike" spc="-1" dirty="0">
                <a:latin typeface="Source Sans Pro Light"/>
                <a:ea typeface="DejaVu Sans"/>
              </a:endParaRPr>
            </a:p>
            <a:p>
              <a:pPr>
                <a:lnSpc>
                  <a:spcPct val="90000"/>
                </a:lnSpc>
                <a:spcAft>
                  <a:spcPts val="349"/>
                </a:spcAft>
              </a:pPr>
              <a:endParaRPr lang="ar-LB" sz="1000" spc="-1" dirty="0">
                <a:solidFill>
                  <a:srgbClr val="325AFF"/>
                </a:solidFill>
                <a:latin typeface="Source Sans Pro Light"/>
                <a:ea typeface="DejaVu Sans"/>
              </a:endParaRPr>
            </a:p>
            <a:p>
              <a:pPr>
                <a:lnSpc>
                  <a:spcPct val="90000"/>
                </a:lnSpc>
                <a:spcAft>
                  <a:spcPts val="349"/>
                </a:spcAft>
              </a:pPr>
              <a:endParaRPr lang="ar-LB" sz="1000" b="0" strike="noStrike" spc="-1" dirty="0">
                <a:solidFill>
                  <a:srgbClr val="325AFF"/>
                </a:solidFill>
                <a:latin typeface="Source Sans Pro Light"/>
                <a:ea typeface="DejaVu Sans"/>
              </a:endParaRPr>
            </a:p>
            <a:p>
              <a:pPr>
                <a:lnSpc>
                  <a:spcPct val="90000"/>
                </a:lnSpc>
                <a:spcAft>
                  <a:spcPts val="349"/>
                </a:spcAft>
              </a:pPr>
              <a:endParaRPr lang="ar-LB" sz="1000" spc="-1" dirty="0">
                <a:solidFill>
                  <a:srgbClr val="325AFF"/>
                </a:solidFill>
                <a:latin typeface="Source Sans Pro Light"/>
                <a:ea typeface="DejaVu Sans"/>
              </a:endParaRPr>
            </a:p>
            <a:p>
              <a:pPr>
                <a:lnSpc>
                  <a:spcPct val="90000"/>
                </a:lnSpc>
                <a:spcAft>
                  <a:spcPts val="349"/>
                </a:spcAft>
              </a:pPr>
              <a:r>
                <a:rPr lang="fr-FR" sz="1000" b="0" strike="noStrike" spc="-1" dirty="0">
                  <a:solidFill>
                    <a:srgbClr val="325AFF"/>
                  </a:solidFill>
                  <a:latin typeface="Source Sans Pro Light"/>
                  <a:ea typeface="DejaVu Sans"/>
                </a:rPr>
                <a:t> </a:t>
              </a:r>
              <a:endParaRPr lang="fr-FR" sz="1000" b="0" strike="noStrike" spc="-1" dirty="0">
                <a:latin typeface="Arial"/>
              </a:endParaRPr>
            </a:p>
          </p:txBody>
        </p:sp>
        <p:sp>
          <p:nvSpPr>
            <p:cNvPr id="166" name="CustomShape 14"/>
            <p:cNvSpPr/>
            <p:nvPr/>
          </p:nvSpPr>
          <p:spPr>
            <a:xfrm>
              <a:off x="6724531" y="378630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7" name="CustomShape 15"/>
            <p:cNvSpPr/>
            <p:nvPr/>
          </p:nvSpPr>
          <p:spPr>
            <a:xfrm>
              <a:off x="7736234" y="2060963"/>
              <a:ext cx="1759126" cy="1401555"/>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nchor="b"/>
            <a:lstStyle/>
            <a:p>
              <a:pPr algn="r">
                <a:lnSpc>
                  <a:spcPct val="90000"/>
                </a:lnSpc>
                <a:spcAft>
                  <a:spcPts val="349"/>
                </a:spcAft>
              </a:pPr>
              <a:r>
                <a:rPr lang="ar-LB" sz="1000" spc="-1" dirty="0">
                  <a:solidFill>
                    <a:srgbClr val="325AFF"/>
                  </a:solidFill>
                  <a:latin typeface="Source Sans Pro Light"/>
                  <a:ea typeface="Microsoft YaHei"/>
                </a:rPr>
                <a:t>أيلول/سبتمبر - كانون الأول/ديسمبر 2022:</a:t>
              </a:r>
            </a:p>
            <a:p>
              <a:pPr algn="r">
                <a:lnSpc>
                  <a:spcPct val="90000"/>
                </a:lnSpc>
                <a:spcAft>
                  <a:spcPts val="349"/>
                </a:spcAft>
              </a:pPr>
              <a:r>
                <a:rPr lang="ar-LB" sz="1000" spc="-1" dirty="0">
                  <a:latin typeface="Source Sans Pro Light"/>
                  <a:ea typeface="Microsoft YaHei"/>
                </a:rPr>
                <a:t>بدء التواصل مع الوكالة الجامعية للفرنكوفونية في بيروت</a:t>
              </a:r>
            </a:p>
            <a:p>
              <a:pPr>
                <a:lnSpc>
                  <a:spcPct val="90000"/>
                </a:lnSpc>
                <a:spcAft>
                  <a:spcPts val="349"/>
                </a:spcAft>
              </a:pPr>
              <a:endParaRPr lang="ar-LB" sz="1000" spc="-1" dirty="0">
                <a:solidFill>
                  <a:srgbClr val="325AFF"/>
                </a:solidFill>
                <a:latin typeface="Source Sans Pro Light"/>
                <a:ea typeface="Microsoft YaHei"/>
              </a:endParaRPr>
            </a:p>
          </p:txBody>
        </p:sp>
        <p:sp>
          <p:nvSpPr>
            <p:cNvPr id="168" name="CustomShape 16"/>
            <p:cNvSpPr/>
            <p:nvPr/>
          </p:nvSpPr>
          <p:spPr>
            <a:xfrm>
              <a:off x="8591220" y="353556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572000" y="385560"/>
            <a:ext cx="655092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rtl="1">
              <a:lnSpc>
                <a:spcPct val="80000"/>
              </a:lnSpc>
            </a:pPr>
            <a:r>
              <a:rPr lang="ar-SA" sz="2000" b="1" dirty="0">
                <a:solidFill>
                  <a:srgbClr val="0000FF"/>
                </a:solidFill>
                <a:effectLst/>
                <a:ea typeface="Calibri" panose="020F0502020204030204" pitchFamily="34" charset="0"/>
                <a:cs typeface="Calibri" panose="020F0502020204030204" pitchFamily="34" charset="0"/>
              </a:rPr>
              <a:t>فرصة زمالة باللغة </a:t>
            </a:r>
            <a:r>
              <a:rPr lang="ar-LB" sz="2000" b="1" dirty="0">
                <a:solidFill>
                  <a:srgbClr val="0000FF"/>
                </a:solidFill>
                <a:effectLst/>
                <a:ea typeface="Calibri" panose="020F0502020204030204" pitchFamily="34" charset="0"/>
                <a:cs typeface="Calibri" panose="020F0502020204030204" pitchFamily="34" charset="0"/>
              </a:rPr>
              <a:t>العربية</a:t>
            </a:r>
            <a:r>
              <a:rPr lang="ar-SA" sz="2000" b="1" dirty="0">
                <a:solidFill>
                  <a:srgbClr val="0000FF"/>
                </a:solidFill>
                <a:effectLst/>
                <a:ea typeface="Calibri" panose="020F0502020204030204" pitchFamily="34" charset="0"/>
                <a:cs typeface="Calibri" panose="020F0502020204030204" pitchFamily="34" charset="0"/>
              </a:rPr>
              <a:t> في منطقة الشرق الأوسط وشمال إفريقيا</a:t>
            </a:r>
            <a:r>
              <a:rPr lang="ar-LB" sz="2000" b="1" dirty="0">
                <a:solidFill>
                  <a:srgbClr val="0000FF"/>
                </a:solidFill>
                <a:effectLst/>
                <a:ea typeface="Calibri" panose="020F0502020204030204" pitchFamily="34" charset="0"/>
                <a:cs typeface="Calibri" panose="020F0502020204030204" pitchFamily="34" charset="0"/>
              </a:rPr>
              <a:t> - 2023</a:t>
            </a:r>
            <a:endParaRPr lang="fr-FR" sz="2400" b="1" strike="noStrike" spc="-1" dirty="0">
              <a:solidFill>
                <a:srgbClr val="0000FF"/>
              </a:solidFill>
              <a:latin typeface="Arial"/>
            </a:endParaRPr>
          </a:p>
          <a:p>
            <a:pPr algn="r" rtl="1">
              <a:lnSpc>
                <a:spcPct val="80000"/>
              </a:lnSpc>
            </a:pPr>
            <a:endParaRPr lang="fr-FR" sz="2000" b="0" strike="noStrike" spc="-1" dirty="0">
              <a:latin typeface="Arial"/>
            </a:endParaRPr>
          </a:p>
        </p:txBody>
      </p:sp>
      <p:sp>
        <p:nvSpPr>
          <p:cNvPr id="170" name="CustomShape 2"/>
          <p:cNvSpPr/>
          <p:nvPr/>
        </p:nvSpPr>
        <p:spPr>
          <a:xfrm>
            <a:off x="9299520" y="1090624"/>
            <a:ext cx="182340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gn="r" rtl="1">
              <a:lnSpc>
                <a:spcPct val="100000"/>
              </a:lnSpc>
              <a:spcBef>
                <a:spcPts val="1001"/>
              </a:spcBef>
            </a:pPr>
            <a:r>
              <a:rPr lang="ar-LB" sz="1500" b="1" strike="noStrike" cap="all" spc="-1" dirty="0">
                <a:solidFill>
                  <a:srgbClr val="FFFFFF"/>
                </a:solidFill>
                <a:latin typeface="Source Sans Pro"/>
                <a:ea typeface="Source Sans Pro"/>
              </a:rPr>
              <a:t>المسؤولون عن المشروع</a:t>
            </a:r>
            <a:endParaRPr lang="fr-FR" sz="1500" b="0" strike="noStrike" spc="-1" dirty="0">
              <a:latin typeface="Arial"/>
            </a:endParaRPr>
          </a:p>
        </p:txBody>
      </p:sp>
      <p:sp>
        <p:nvSpPr>
          <p:cNvPr id="171" name="CustomShape 3"/>
          <p:cNvSpPr/>
          <p:nvPr/>
        </p:nvSpPr>
        <p:spPr>
          <a:xfrm>
            <a:off x="608040" y="1530360"/>
            <a:ext cx="8516520" cy="433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spcBef>
                <a:spcPts val="1001"/>
              </a:spcBef>
            </a:pPr>
            <a:endParaRPr lang="fr-FR" sz="1800" b="0" strike="noStrike" spc="-1" dirty="0">
              <a:latin typeface="Arial"/>
            </a:endParaRPr>
          </a:p>
          <a:p>
            <a:pPr marL="285840" indent="-285120" algn="r" rtl="1">
              <a:lnSpc>
                <a:spcPct val="100000"/>
              </a:lnSpc>
              <a:spcBef>
                <a:spcPts val="1001"/>
              </a:spcBef>
              <a:buClr>
                <a:srgbClr val="FF6E6E"/>
              </a:buClr>
              <a:buFont typeface="Verdana"/>
              <a:buChar char="●"/>
            </a:pPr>
            <a:r>
              <a:rPr lang="ar-LB" sz="1500" b="0" strike="noStrike" spc="-1" dirty="0">
                <a:solidFill>
                  <a:srgbClr val="000000"/>
                </a:solidFill>
                <a:latin typeface="Source Sans Pro"/>
                <a:ea typeface="Source Sans Pro"/>
              </a:rPr>
              <a:t>سيلفان </a:t>
            </a:r>
            <a:r>
              <a:rPr lang="ar-LB" sz="1500" b="0" strike="noStrike" spc="-1" dirty="0" err="1">
                <a:solidFill>
                  <a:srgbClr val="000000"/>
                </a:solidFill>
                <a:latin typeface="Source Sans Pro"/>
                <a:ea typeface="Source Sans Pro"/>
              </a:rPr>
              <a:t>استيبال</a:t>
            </a:r>
            <a:r>
              <a:rPr lang="ar-LB" sz="1500" b="0" strike="noStrike" spc="-1" dirty="0">
                <a:solidFill>
                  <a:srgbClr val="000000"/>
                </a:solidFill>
                <a:latin typeface="Source Sans Pro"/>
                <a:ea typeface="Source Sans Pro"/>
              </a:rPr>
              <a:t> (المدير الإقليمي)</a:t>
            </a:r>
          </a:p>
          <a:p>
            <a:pPr marL="285840" indent="-285120" algn="r" rtl="1">
              <a:lnSpc>
                <a:spcPct val="100000"/>
              </a:lnSpc>
              <a:spcBef>
                <a:spcPts val="1001"/>
              </a:spcBef>
              <a:buClr>
                <a:srgbClr val="FF6E6E"/>
              </a:buClr>
              <a:buFont typeface="Verdana"/>
              <a:buChar char="●"/>
            </a:pPr>
            <a:r>
              <a:rPr lang="ar-LB" sz="1500" spc="-1" dirty="0">
                <a:solidFill>
                  <a:srgbClr val="000000"/>
                </a:solidFill>
                <a:latin typeface="Source Sans Pro"/>
                <a:ea typeface="Source Sans Pro"/>
              </a:rPr>
              <a:t>صونيا وولف (نائبة رئيسة التحرير الإقليمية)</a:t>
            </a:r>
            <a:endParaRPr lang="en-US" sz="1500" spc="-1" dirty="0">
              <a:solidFill>
                <a:srgbClr val="000000"/>
              </a:solidFill>
              <a:latin typeface="Source Sans Pro"/>
              <a:ea typeface="Source Sans Pro"/>
            </a:endParaRPr>
          </a:p>
          <a:p>
            <a:pPr marL="285840" indent="-285120" algn="r" rtl="1">
              <a:lnSpc>
                <a:spcPct val="100000"/>
              </a:lnSpc>
              <a:spcBef>
                <a:spcPts val="1001"/>
              </a:spcBef>
              <a:buClr>
                <a:srgbClr val="FF6E6E"/>
              </a:buClr>
              <a:buFont typeface="Verdana"/>
              <a:buChar char="●"/>
            </a:pPr>
            <a:r>
              <a:rPr lang="ar-LB" sz="1500" b="0" strike="noStrike" spc="-1" dirty="0">
                <a:solidFill>
                  <a:srgbClr val="000000"/>
                </a:solidFill>
                <a:latin typeface="Source Sans Pro"/>
                <a:ea typeface="Source Sans Pro"/>
              </a:rPr>
              <a:t>جو </a:t>
            </a:r>
            <a:r>
              <a:rPr lang="ar-LB" sz="1500" b="0" strike="noStrike" spc="-1" dirty="0" err="1">
                <a:solidFill>
                  <a:srgbClr val="000000"/>
                </a:solidFill>
                <a:latin typeface="Source Sans Pro"/>
                <a:ea typeface="Source Sans Pro"/>
              </a:rPr>
              <a:t>بيدل</a:t>
            </a:r>
            <a:r>
              <a:rPr lang="ar-LB" sz="1500" b="0" strike="noStrike" spc="-1" dirty="0">
                <a:solidFill>
                  <a:srgbClr val="000000"/>
                </a:solidFill>
                <a:latin typeface="Source Sans Pro"/>
                <a:ea typeface="Source Sans Pro"/>
              </a:rPr>
              <a:t> (رئيسة التحرير الإقليمية)</a:t>
            </a:r>
          </a:p>
          <a:p>
            <a:pPr marL="285840" indent="-285120" algn="r" rtl="1">
              <a:lnSpc>
                <a:spcPct val="100000"/>
              </a:lnSpc>
              <a:spcBef>
                <a:spcPts val="1001"/>
              </a:spcBef>
              <a:buClr>
                <a:srgbClr val="FF6E6E"/>
              </a:buClr>
              <a:buFont typeface="Verdana"/>
              <a:buChar char="●"/>
            </a:pPr>
            <a:r>
              <a:rPr lang="ar-LB" sz="1500" spc="-1" dirty="0">
                <a:solidFill>
                  <a:srgbClr val="000000"/>
                </a:solidFill>
                <a:latin typeface="Source Sans Pro"/>
                <a:ea typeface="Source Sans Pro"/>
              </a:rPr>
              <a:t>ريتا ضو (نائبة رئيسة التحرير الإقليمية ومديرة الخدمة العربية)</a:t>
            </a:r>
          </a:p>
          <a:p>
            <a:pPr marL="285840" indent="-285120" algn="r" rtl="1">
              <a:lnSpc>
                <a:spcPct val="100000"/>
              </a:lnSpc>
              <a:spcBef>
                <a:spcPts val="1001"/>
              </a:spcBef>
              <a:buClr>
                <a:srgbClr val="FF6E6E"/>
              </a:buClr>
              <a:buFont typeface="Verdana"/>
              <a:buChar char="●"/>
            </a:pPr>
            <a:r>
              <a:rPr lang="ar-LB" sz="1500" spc="-1" dirty="0">
                <a:solidFill>
                  <a:srgbClr val="000000"/>
                </a:solidFill>
                <a:latin typeface="Source Sans Pro"/>
                <a:ea typeface="Source Sans Pro"/>
              </a:rPr>
              <a:t>ليال أبو رحّال (نائبة مديرة مكتب بيروت)</a:t>
            </a:r>
          </a:p>
          <a:p>
            <a:pPr marL="720" algn="r" rtl="1">
              <a:lnSpc>
                <a:spcPct val="100000"/>
              </a:lnSpc>
              <a:spcBef>
                <a:spcPts val="1001"/>
              </a:spcBef>
              <a:buClr>
                <a:srgbClr val="FF6E6E"/>
              </a:buClr>
            </a:pPr>
            <a:endParaRPr lang="ar-LB" sz="1500" spc="-1" dirty="0">
              <a:solidFill>
                <a:srgbClr val="000000"/>
              </a:solidFill>
              <a:latin typeface="Source Sans Pro"/>
              <a:ea typeface="Source Sans Pro"/>
            </a:endParaRPr>
          </a:p>
        </p:txBody>
      </p:sp>
      <p:sp>
        <p:nvSpPr>
          <p:cNvPr id="172"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9ED7B127-B731-4DDA-A73D-26F33429061D}" type="slidenum">
              <a:rPr lang="fr-FR" sz="1400" b="0" strike="noStrike" spc="-1">
                <a:solidFill>
                  <a:srgbClr val="000000"/>
                </a:solidFill>
                <a:latin typeface="Source Sans Pro Black"/>
              </a:rPr>
              <a:t>6</a:t>
            </a:fld>
            <a:endParaRPr lang="fr-FR" sz="1400" b="0" strike="noStrike" spc="-1">
              <a:latin typeface="Arial"/>
            </a:endParaRPr>
          </a:p>
        </p:txBody>
      </p:sp>
      <p:pic>
        <p:nvPicPr>
          <p:cNvPr id="174" name="Image 55"/>
          <p:cNvPicPr/>
          <p:nvPr/>
        </p:nvPicPr>
        <p:blipFill>
          <a:blip r:embed="rId2"/>
          <a:stretch/>
        </p:blipFill>
        <p:spPr>
          <a:xfrm>
            <a:off x="10731600" y="6192360"/>
            <a:ext cx="1117800" cy="591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591480" y="5832000"/>
            <a:ext cx="2831760" cy="545760"/>
          </a:xfrm>
          <a:prstGeom prst="rect">
            <a:avLst/>
          </a:prstGeom>
          <a:solidFill>
            <a:srgbClr val="325AFF"/>
          </a:solidFill>
          <a:ln w="12600">
            <a:noFill/>
          </a:ln>
        </p:spPr>
        <p:style>
          <a:lnRef idx="0">
            <a:scrgbClr r="0" g="0" b="0"/>
          </a:lnRef>
          <a:fillRef idx="0">
            <a:scrgbClr r="0" g="0" b="0"/>
          </a:fillRef>
          <a:effectRef idx="0">
            <a:scrgbClr r="0" g="0" b="0"/>
          </a:effectRef>
          <a:fontRef idx="minor"/>
        </p:style>
      </p:sp>
      <p:pic>
        <p:nvPicPr>
          <p:cNvPr id="182" name="Image 3"/>
          <p:cNvPicPr/>
          <p:nvPr/>
        </p:nvPicPr>
        <p:blipFill>
          <a:blip r:embed="rId2"/>
          <a:stretch/>
        </p:blipFill>
        <p:spPr>
          <a:xfrm>
            <a:off x="596520" y="5779800"/>
            <a:ext cx="2814480" cy="599400"/>
          </a:xfrm>
          <a:prstGeom prst="rect">
            <a:avLst/>
          </a:prstGeom>
          <a:ln>
            <a:noFill/>
          </a:ln>
        </p:spPr>
      </p:pic>
      <p:sp>
        <p:nvSpPr>
          <p:cNvPr id="183" name="CustomShape 2"/>
          <p:cNvSpPr/>
          <p:nvPr/>
        </p:nvSpPr>
        <p:spPr>
          <a:xfrm>
            <a:off x="10685160" y="5775480"/>
            <a:ext cx="919440" cy="919440"/>
          </a:xfrm>
          <a:prstGeom prst="rect">
            <a:avLst/>
          </a:prstGeom>
          <a:solidFill>
            <a:srgbClr val="325AFF"/>
          </a:solidFill>
          <a:ln w="12600">
            <a:noFill/>
          </a:ln>
        </p:spPr>
        <p:style>
          <a:lnRef idx="0">
            <a:scrgbClr r="0" g="0" b="0"/>
          </a:lnRef>
          <a:fillRef idx="0">
            <a:scrgbClr r="0" g="0" b="0"/>
          </a:fillRef>
          <a:effectRef idx="0">
            <a:scrgbClr r="0" g="0" b="0"/>
          </a:effectRef>
          <a:fontRef idx="minor"/>
        </p:style>
      </p:sp>
      <p:sp>
        <p:nvSpPr>
          <p:cNvPr id="184" name="CustomShape 3"/>
          <p:cNvSpPr/>
          <p:nvPr/>
        </p:nvSpPr>
        <p:spPr>
          <a:xfrm>
            <a:off x="7887240" y="2576160"/>
            <a:ext cx="2037960" cy="297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900" b="1" strike="noStrike" spc="-1">
                <a:solidFill>
                  <a:srgbClr val="FFFFFF"/>
                </a:solidFill>
                <a:latin typeface="Source Sans Pro Light"/>
                <a:ea typeface="DejaVu Sans"/>
              </a:rPr>
              <a:t>Siège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13, place de la Bourse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CS 40212</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75086 Paris Cedex 02</a:t>
            </a:r>
            <a:br/>
            <a:r>
              <a:rPr lang="fr-FR" sz="900" b="0" strike="noStrike" spc="-1">
                <a:solidFill>
                  <a:srgbClr val="FFFFFF"/>
                </a:solidFill>
                <a:latin typeface="Source Sans Pro Light"/>
                <a:ea typeface="Source Sans Pro Light"/>
              </a:rPr>
              <a:t>France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+33(0)1 40 41 46 46</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Amérique du Nord</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Southern Railway Building</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1500 K Street, NW Suite 600</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20005 Washington DC</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Etats-Unis</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 (202) 289 0700</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Amérique latine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Edificio Plaza Mayor</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Plaza Independencia 831</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Ofs 701/704</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11100 Montevideo</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Uruguay</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+598 (2) 900 5095</a:t>
            </a:r>
            <a:endParaRPr lang="fr-FR" sz="900" b="0" strike="noStrike" spc="-1">
              <a:latin typeface="Arial"/>
            </a:endParaRPr>
          </a:p>
        </p:txBody>
      </p:sp>
      <p:sp>
        <p:nvSpPr>
          <p:cNvPr id="185" name="CustomShape 4"/>
          <p:cNvSpPr/>
          <p:nvPr/>
        </p:nvSpPr>
        <p:spPr>
          <a:xfrm>
            <a:off x="9914760" y="2576160"/>
            <a:ext cx="1951560" cy="28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900" b="1" strike="noStrike" spc="-1">
                <a:solidFill>
                  <a:srgbClr val="FFFFFF"/>
                </a:solidFill>
                <a:latin typeface="Source Sans Pro Light"/>
                <a:ea typeface="DejaVu Sans"/>
              </a:rPr>
              <a:t>Europe-Afrique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13, place de la Bourse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CS 40212</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75086 Paris Cedex 02</a:t>
            </a:r>
            <a:br/>
            <a:r>
              <a:rPr lang="fr-FR" sz="900" b="0" strike="noStrike" spc="-1">
                <a:solidFill>
                  <a:srgbClr val="FFFFFF"/>
                </a:solidFill>
                <a:latin typeface="Source Sans Pro Light"/>
                <a:ea typeface="Source Sans Pro Light"/>
              </a:rPr>
              <a:t>France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+33(0)1 40 41 73 38</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Asie-Pacifique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6201 Central Plaza</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18 Harbour Road</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Wanchai</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Hong Kong (Chine)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+852 2829 6200</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Moyen-Orient</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27, Pindarou Street ; 2nd Floor</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P.O. Box 27242</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1643 Nicosie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Chypre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+357 (22) 391 391</a:t>
            </a:r>
            <a:endParaRPr lang="fr-FR" sz="9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766</Words>
  <Application>Microsoft Office PowerPoint</Application>
  <PresentationFormat>Grand écran</PresentationFormat>
  <Paragraphs>96</Paragraphs>
  <Slides>7</Slides>
  <Notes>0</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7</vt:i4>
      </vt:variant>
    </vt:vector>
  </HeadingPairs>
  <TitlesOfParts>
    <vt:vector size="19" baseType="lpstr">
      <vt:lpstr>Arial</vt:lpstr>
      <vt:lpstr>flat-jooza</vt:lpstr>
      <vt:lpstr>Source Sans Pro</vt:lpstr>
      <vt:lpstr>Source Sans Pro Black</vt:lpstr>
      <vt:lpstr>Source Sans Pro Light</vt:lpstr>
      <vt:lpstr>Symbol</vt:lpstr>
      <vt:lpstr>Verdana</vt:lpstr>
      <vt:lpstr>Wingdings</vt:lpstr>
      <vt:lpstr>يث</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Quentin Gaildry</dc:creator>
  <dc:description/>
  <cp:lastModifiedBy>Christine NAKHLÉ</cp:lastModifiedBy>
  <cp:revision>56</cp:revision>
  <dcterms:created xsi:type="dcterms:W3CDTF">2019-12-13T09:44:27Z</dcterms:created>
  <dcterms:modified xsi:type="dcterms:W3CDTF">2023-02-21T10:18:57Z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