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</p:sldIdLst>
  <p:sldSz cx="7559675" cy="10439400"/>
  <p:notesSz cx="6858000" cy="9144000"/>
  <p:embeddedFontLst>
    <p:embeddedFont>
      <p:font typeface="Helvetica Neue Light" panose="020B0604020202020204" charset="0"/>
      <p:regular r:id="rId15"/>
      <p:bold r:id="rId16"/>
      <p:italic r:id="rId17"/>
      <p:boldItalic r:id="rId18"/>
    </p:embeddedFont>
    <p:embeddedFont>
      <p:font typeface="Nunito" pitchFamily="2" charset="0"/>
      <p:regular r:id="rId19"/>
      <p:bold r:id="rId20"/>
      <p:italic r:id="rId21"/>
      <p:boldItalic r:id="rId22"/>
    </p:embeddedFont>
    <p:embeddedFont>
      <p:font typeface="Nunito Sans" pitchFamily="2" charset="0"/>
      <p:regular r:id="rId23"/>
      <p:bold r:id="rId24"/>
      <p:italic r:id="rId25"/>
      <p:boldItalic r:id="rId26"/>
    </p:embeddedFont>
    <p:embeddedFont>
      <p:font typeface="Nunito Sans Black" pitchFamily="2" charset="0"/>
      <p:bold r:id="rId27"/>
      <p:boldItalic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  <p:embeddedFont>
      <p:font typeface="Roboto Condensed" panose="02000000000000000000" pitchFamily="2" charset="0"/>
      <p:regular r:id="rId33"/>
      <p:bold r:id="rId34"/>
      <p:italic r:id="rId35"/>
      <p:boldItalic r:id="rId36"/>
    </p:embeddedFont>
    <p:embeddedFont>
      <p:font typeface="Roboto Light" panose="02000000000000000000" pitchFamily="2" charset="0"/>
      <p:regular r:id="rId37"/>
      <p:bold r:id="rId38"/>
      <p:italic r:id="rId39"/>
      <p:boldItalic r:id="rId40"/>
    </p:embeddedFont>
    <p:embeddedFont>
      <p:font typeface="Roboto Medium" panose="02000000000000000000" pitchFamily="2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CB95A6-56D0-459D-90DB-5AA48A609959}" v="17" dt="2024-07-04T07:51:03.4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31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font" Target="fonts/font25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font" Target="fonts/font28.fntdata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9" Type="http://schemas.openxmlformats.org/officeDocument/2006/relationships/font" Target="fonts/font15.fntdata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font" Target="fonts/font26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4" Type="http://schemas.openxmlformats.org/officeDocument/2006/relationships/font" Target="fonts/font3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43" Type="http://schemas.openxmlformats.org/officeDocument/2006/relationships/font" Target="fonts/font29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Relationship Id="rId46" Type="http://schemas.openxmlformats.org/officeDocument/2006/relationships/viewProps" Target="viewProps.xml"/><Relationship Id="rId20" Type="http://schemas.openxmlformats.org/officeDocument/2006/relationships/font" Target="fonts/font6.fntdata"/><Relationship Id="rId41" Type="http://schemas.openxmlformats.org/officeDocument/2006/relationships/font" Target="fonts/font2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ynthia ZAAROUR" userId="e1edd7b1-4951-4179-acca-7cf2beeb03b6" providerId="ADAL" clId="{A6E57AB1-C3F5-45FA-A1FE-F92C1D913579}"/>
    <pc:docChg chg="custSel modSld">
      <pc:chgData name="Cynthia ZAAROUR" userId="e1edd7b1-4951-4179-acca-7cf2beeb03b6" providerId="ADAL" clId="{A6E57AB1-C3F5-45FA-A1FE-F92C1D913579}" dt="2024-06-13T07:55:33.528" v="161" actId="20577"/>
      <pc:docMkLst>
        <pc:docMk/>
      </pc:docMkLst>
      <pc:sldChg chg="modSp mod">
        <pc:chgData name="Cynthia ZAAROUR" userId="e1edd7b1-4951-4179-acca-7cf2beeb03b6" providerId="ADAL" clId="{A6E57AB1-C3F5-45FA-A1FE-F92C1D913579}" dt="2024-06-13T07:55:33.528" v="161" actId="20577"/>
        <pc:sldMkLst>
          <pc:docMk/>
          <pc:sldMk cId="0" sldId="262"/>
        </pc:sldMkLst>
        <pc:spChg chg="mod">
          <ac:chgData name="Cynthia ZAAROUR" userId="e1edd7b1-4951-4179-acca-7cf2beeb03b6" providerId="ADAL" clId="{A6E57AB1-C3F5-45FA-A1FE-F92C1D913579}" dt="2024-06-13T07:55:33.528" v="161" actId="20577"/>
          <ac:spMkLst>
            <pc:docMk/>
            <pc:sldMk cId="0" sldId="262"/>
            <ac:spMk id="245" creationId="{00000000-0000-0000-0000-000000000000}"/>
          </ac:spMkLst>
        </pc:spChg>
      </pc:sldChg>
      <pc:sldChg chg="modSp mod">
        <pc:chgData name="Cynthia ZAAROUR" userId="e1edd7b1-4951-4179-acca-7cf2beeb03b6" providerId="ADAL" clId="{A6E57AB1-C3F5-45FA-A1FE-F92C1D913579}" dt="2024-06-13T07:54:21.203" v="148" actId="20577"/>
        <pc:sldMkLst>
          <pc:docMk/>
          <pc:sldMk cId="0" sldId="266"/>
        </pc:sldMkLst>
        <pc:spChg chg="mod">
          <ac:chgData name="Cynthia ZAAROUR" userId="e1edd7b1-4951-4179-acca-7cf2beeb03b6" providerId="ADAL" clId="{A6E57AB1-C3F5-45FA-A1FE-F92C1D913579}" dt="2024-06-13T07:54:21.203" v="148" actId="20577"/>
          <ac:spMkLst>
            <pc:docMk/>
            <pc:sldMk cId="0" sldId="266"/>
            <ac:spMk id="321" creationId="{00000000-0000-0000-0000-000000000000}"/>
          </ac:spMkLst>
        </pc:spChg>
      </pc:sldChg>
    </pc:docChg>
  </pc:docChgLst>
  <pc:docChgLst>
    <pc:chgData name="Cynthia ZAAROUR" userId="e1edd7b1-4951-4179-acca-7cf2beeb03b6" providerId="ADAL" clId="{88CB95A6-56D0-459D-90DB-5AA48A609959}"/>
    <pc:docChg chg="undo redo custSel addSld delSld modSld">
      <pc:chgData name="Cynthia ZAAROUR" userId="e1edd7b1-4951-4179-acca-7cf2beeb03b6" providerId="ADAL" clId="{88CB95A6-56D0-459D-90DB-5AA48A609959}" dt="2024-07-04T07:59:37.242" v="4697" actId="1076"/>
      <pc:docMkLst>
        <pc:docMk/>
      </pc:docMkLst>
      <pc:sldChg chg="modSp mod">
        <pc:chgData name="Cynthia ZAAROUR" userId="e1edd7b1-4951-4179-acca-7cf2beeb03b6" providerId="ADAL" clId="{88CB95A6-56D0-459D-90DB-5AA48A609959}" dt="2024-06-19T10:13:36.753" v="4" actId="1076"/>
        <pc:sldMkLst>
          <pc:docMk/>
          <pc:sldMk cId="0" sldId="256"/>
        </pc:sldMkLst>
        <pc:spChg chg="mod">
          <ac:chgData name="Cynthia ZAAROUR" userId="e1edd7b1-4951-4179-acca-7cf2beeb03b6" providerId="ADAL" clId="{88CB95A6-56D0-459D-90DB-5AA48A609959}" dt="2024-06-19T10:13:36.753" v="4" actId="1076"/>
          <ac:spMkLst>
            <pc:docMk/>
            <pc:sldMk cId="0" sldId="256"/>
            <ac:spMk id="77" creationId="{00000000-0000-0000-0000-000000000000}"/>
          </ac:spMkLst>
        </pc:spChg>
      </pc:sldChg>
      <pc:sldChg chg="modSp mod">
        <pc:chgData name="Cynthia ZAAROUR" userId="e1edd7b1-4951-4179-acca-7cf2beeb03b6" providerId="ADAL" clId="{88CB95A6-56D0-459D-90DB-5AA48A609959}" dt="2024-06-19T10:48:19.733" v="267" actId="1076"/>
        <pc:sldMkLst>
          <pc:docMk/>
          <pc:sldMk cId="0" sldId="257"/>
        </pc:sldMkLst>
        <pc:spChg chg="mod">
          <ac:chgData name="Cynthia ZAAROUR" userId="e1edd7b1-4951-4179-acca-7cf2beeb03b6" providerId="ADAL" clId="{88CB95A6-56D0-459D-90DB-5AA48A609959}" dt="2024-06-19T10:26:14.497" v="59" actId="20577"/>
          <ac:spMkLst>
            <pc:docMk/>
            <pc:sldMk cId="0" sldId="257"/>
            <ac:spMk id="93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19T10:32:59.527" v="125" actId="20577"/>
          <ac:spMkLst>
            <pc:docMk/>
            <pc:sldMk cId="0" sldId="257"/>
            <ac:spMk id="94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19T10:34:09.827" v="129" actId="108"/>
          <ac:spMkLst>
            <pc:docMk/>
            <pc:sldMk cId="0" sldId="257"/>
            <ac:spMk id="95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19T10:41:45.465" v="161" actId="20577"/>
          <ac:spMkLst>
            <pc:docMk/>
            <pc:sldMk cId="0" sldId="257"/>
            <ac:spMk id="96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19T10:44:31.564" v="250" actId="20577"/>
          <ac:spMkLst>
            <pc:docMk/>
            <pc:sldMk cId="0" sldId="257"/>
            <ac:spMk id="97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19T10:45:25.522" v="253" actId="20577"/>
          <ac:spMkLst>
            <pc:docMk/>
            <pc:sldMk cId="0" sldId="257"/>
            <ac:spMk id="98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19T10:48:19.733" v="267" actId="1076"/>
          <ac:spMkLst>
            <pc:docMk/>
            <pc:sldMk cId="0" sldId="257"/>
            <ac:spMk id="100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19T10:42:45.848" v="208" actId="20577"/>
          <ac:spMkLst>
            <pc:docMk/>
            <pc:sldMk cId="0" sldId="257"/>
            <ac:spMk id="101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19T10:43:49.184" v="213" actId="20577"/>
          <ac:spMkLst>
            <pc:docMk/>
            <pc:sldMk cId="0" sldId="257"/>
            <ac:spMk id="102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19T10:38:18.643" v="134" actId="108"/>
          <ac:spMkLst>
            <pc:docMk/>
            <pc:sldMk cId="0" sldId="257"/>
            <ac:spMk id="104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19T10:40:51.958" v="155" actId="20577"/>
          <ac:spMkLst>
            <pc:docMk/>
            <pc:sldMk cId="0" sldId="257"/>
            <ac:spMk id="105" creationId="{00000000-0000-0000-0000-000000000000}"/>
          </ac:spMkLst>
        </pc:spChg>
      </pc:sldChg>
      <pc:sldChg chg="modSp mod">
        <pc:chgData name="Cynthia ZAAROUR" userId="e1edd7b1-4951-4179-acca-7cf2beeb03b6" providerId="ADAL" clId="{88CB95A6-56D0-459D-90DB-5AA48A609959}" dt="2024-06-19T11:05:48.755" v="577"/>
        <pc:sldMkLst>
          <pc:docMk/>
          <pc:sldMk cId="0" sldId="258"/>
        </pc:sldMkLst>
        <pc:spChg chg="mod">
          <ac:chgData name="Cynthia ZAAROUR" userId="e1edd7b1-4951-4179-acca-7cf2beeb03b6" providerId="ADAL" clId="{88CB95A6-56D0-459D-90DB-5AA48A609959}" dt="2024-06-19T10:49:46.354" v="277" actId="20577"/>
          <ac:spMkLst>
            <pc:docMk/>
            <pc:sldMk cId="0" sldId="258"/>
            <ac:spMk id="110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19T10:55:27.929" v="371" actId="20577"/>
          <ac:spMkLst>
            <pc:docMk/>
            <pc:sldMk cId="0" sldId="258"/>
            <ac:spMk id="112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19T10:52:39.393" v="288" actId="20577"/>
          <ac:spMkLst>
            <pc:docMk/>
            <pc:sldMk cId="0" sldId="258"/>
            <ac:spMk id="114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19T11:05:48.755" v="577"/>
          <ac:spMkLst>
            <pc:docMk/>
            <pc:sldMk cId="0" sldId="258"/>
            <ac:spMk id="119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19T11:04:48.961" v="560" actId="20577"/>
          <ac:spMkLst>
            <pc:docMk/>
            <pc:sldMk cId="0" sldId="258"/>
            <ac:spMk id="122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19T10:56:53.829" v="378"/>
          <ac:spMkLst>
            <pc:docMk/>
            <pc:sldMk cId="0" sldId="258"/>
            <ac:spMk id="125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19T11:00:42.006" v="453" actId="20577"/>
          <ac:spMkLst>
            <pc:docMk/>
            <pc:sldMk cId="0" sldId="258"/>
            <ac:spMk id="132" creationId="{00000000-0000-0000-0000-000000000000}"/>
          </ac:spMkLst>
        </pc:spChg>
      </pc:sldChg>
      <pc:sldChg chg="modSp mod">
        <pc:chgData name="Cynthia ZAAROUR" userId="e1edd7b1-4951-4179-acca-7cf2beeb03b6" providerId="ADAL" clId="{88CB95A6-56D0-459D-90DB-5AA48A609959}" dt="2024-06-19T11:31:40.038" v="1087" actId="20577"/>
        <pc:sldMkLst>
          <pc:docMk/>
          <pc:sldMk cId="0" sldId="259"/>
        </pc:sldMkLst>
        <pc:spChg chg="mod">
          <ac:chgData name="Cynthia ZAAROUR" userId="e1edd7b1-4951-4179-acca-7cf2beeb03b6" providerId="ADAL" clId="{88CB95A6-56D0-459D-90DB-5AA48A609959}" dt="2024-06-19T11:07:18.456" v="612" actId="20577"/>
          <ac:spMkLst>
            <pc:docMk/>
            <pc:sldMk cId="0" sldId="259"/>
            <ac:spMk id="147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19T11:30:19.190" v="998" actId="20577"/>
          <ac:spMkLst>
            <pc:docMk/>
            <pc:sldMk cId="0" sldId="259"/>
            <ac:spMk id="162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19T11:09:26.766" v="649" actId="20577"/>
          <ac:spMkLst>
            <pc:docMk/>
            <pc:sldMk cId="0" sldId="259"/>
            <ac:spMk id="166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19T11:27:54.854" v="829" actId="20577"/>
          <ac:spMkLst>
            <pc:docMk/>
            <pc:sldMk cId="0" sldId="259"/>
            <ac:spMk id="177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19T11:30:59.635" v="1025" actId="20577"/>
          <ac:spMkLst>
            <pc:docMk/>
            <pc:sldMk cId="0" sldId="259"/>
            <ac:spMk id="178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19T11:09:34.927" v="652" actId="20577"/>
          <ac:spMkLst>
            <pc:docMk/>
            <pc:sldMk cId="0" sldId="259"/>
            <ac:spMk id="179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19T11:31:40.038" v="1087" actId="20577"/>
          <ac:spMkLst>
            <pc:docMk/>
            <pc:sldMk cId="0" sldId="259"/>
            <ac:spMk id="180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19T11:16:40.123" v="745" actId="20577"/>
          <ac:spMkLst>
            <pc:docMk/>
            <pc:sldMk cId="0" sldId="259"/>
            <ac:spMk id="181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19T11:28:30.726" v="877" actId="20577"/>
          <ac:spMkLst>
            <pc:docMk/>
            <pc:sldMk cId="0" sldId="259"/>
            <ac:spMk id="184" creationId="{00000000-0000-0000-0000-000000000000}"/>
          </ac:spMkLst>
        </pc:spChg>
      </pc:sldChg>
      <pc:sldChg chg="modSp mod">
        <pc:chgData name="Cynthia ZAAROUR" userId="e1edd7b1-4951-4179-acca-7cf2beeb03b6" providerId="ADAL" clId="{88CB95A6-56D0-459D-90DB-5AA48A609959}" dt="2024-06-21T15:20:59.851" v="1481" actId="20577"/>
        <pc:sldMkLst>
          <pc:docMk/>
          <pc:sldMk cId="0" sldId="260"/>
        </pc:sldMkLst>
        <pc:spChg chg="mod">
          <ac:chgData name="Cynthia ZAAROUR" userId="e1edd7b1-4951-4179-acca-7cf2beeb03b6" providerId="ADAL" clId="{88CB95A6-56D0-459D-90DB-5AA48A609959}" dt="2024-06-21T14:40:13.798" v="1132" actId="20577"/>
          <ac:spMkLst>
            <pc:docMk/>
            <pc:sldMk cId="0" sldId="260"/>
            <ac:spMk id="191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21T15:08:08.638" v="1294"/>
          <ac:spMkLst>
            <pc:docMk/>
            <pc:sldMk cId="0" sldId="260"/>
            <ac:spMk id="195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21T14:52:21.807" v="1147" actId="1076"/>
          <ac:spMkLst>
            <pc:docMk/>
            <pc:sldMk cId="0" sldId="260"/>
            <ac:spMk id="197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21T15:17:30.287" v="1418" actId="20577"/>
          <ac:spMkLst>
            <pc:docMk/>
            <pc:sldMk cId="0" sldId="260"/>
            <ac:spMk id="199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21T14:52:52.692" v="1149" actId="1076"/>
          <ac:spMkLst>
            <pc:docMk/>
            <pc:sldMk cId="0" sldId="260"/>
            <ac:spMk id="201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21T15:19:38.223" v="1451"/>
          <ac:spMkLst>
            <pc:docMk/>
            <pc:sldMk cId="0" sldId="260"/>
            <ac:spMk id="203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21T15:18:19.784" v="1419"/>
          <ac:spMkLst>
            <pc:docMk/>
            <pc:sldMk cId="0" sldId="260"/>
            <ac:spMk id="205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21T15:20:59.851" v="1481" actId="20577"/>
          <ac:spMkLst>
            <pc:docMk/>
            <pc:sldMk cId="0" sldId="260"/>
            <ac:spMk id="207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21T15:20:11.201" v="1455" actId="1076"/>
          <ac:spMkLst>
            <pc:docMk/>
            <pc:sldMk cId="0" sldId="260"/>
            <ac:spMk id="209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21T14:51:08.710" v="1145" actId="20577"/>
          <ac:spMkLst>
            <pc:docMk/>
            <pc:sldMk cId="0" sldId="260"/>
            <ac:spMk id="211" creationId="{00000000-0000-0000-0000-000000000000}"/>
          </ac:spMkLst>
        </pc:spChg>
      </pc:sldChg>
      <pc:sldChg chg="modSp mod">
        <pc:chgData name="Cynthia ZAAROUR" userId="e1edd7b1-4951-4179-acca-7cf2beeb03b6" providerId="ADAL" clId="{88CB95A6-56D0-459D-90DB-5AA48A609959}" dt="2024-06-21T15:30:54.725" v="1799" actId="1076"/>
        <pc:sldMkLst>
          <pc:docMk/>
          <pc:sldMk cId="0" sldId="261"/>
        </pc:sldMkLst>
        <pc:spChg chg="mod">
          <ac:chgData name="Cynthia ZAAROUR" userId="e1edd7b1-4951-4179-acca-7cf2beeb03b6" providerId="ADAL" clId="{88CB95A6-56D0-459D-90DB-5AA48A609959}" dt="2024-06-21T15:21:24.781" v="1512" actId="20577"/>
          <ac:spMkLst>
            <pc:docMk/>
            <pc:sldMk cId="0" sldId="261"/>
            <ac:spMk id="217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21T15:24:31.967" v="1599" actId="20577"/>
          <ac:spMkLst>
            <pc:docMk/>
            <pc:sldMk cId="0" sldId="261"/>
            <ac:spMk id="221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21T15:22:54.091" v="1537" actId="20577"/>
          <ac:spMkLst>
            <pc:docMk/>
            <pc:sldMk cId="0" sldId="261"/>
            <ac:spMk id="223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21T15:28:48.123" v="1691" actId="20577"/>
          <ac:spMkLst>
            <pc:docMk/>
            <pc:sldMk cId="0" sldId="261"/>
            <ac:spMk id="225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21T15:25:37.745" v="1607" actId="255"/>
          <ac:spMkLst>
            <pc:docMk/>
            <pc:sldMk cId="0" sldId="261"/>
            <ac:spMk id="227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21T15:30:54.725" v="1799" actId="1076"/>
          <ac:spMkLst>
            <pc:docMk/>
            <pc:sldMk cId="0" sldId="261"/>
            <ac:spMk id="229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21T15:30:32.320" v="1797" actId="20577"/>
          <ac:spMkLst>
            <pc:docMk/>
            <pc:sldMk cId="0" sldId="261"/>
            <ac:spMk id="230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21T15:21:21.761" v="1510" actId="20577"/>
          <ac:spMkLst>
            <pc:docMk/>
            <pc:sldMk cId="0" sldId="261"/>
            <ac:spMk id="233" creationId="{00000000-0000-0000-0000-000000000000}"/>
          </ac:spMkLst>
        </pc:spChg>
      </pc:sldChg>
      <pc:sldChg chg="modSp mod">
        <pc:chgData name="Cynthia ZAAROUR" userId="e1edd7b1-4951-4179-acca-7cf2beeb03b6" providerId="ADAL" clId="{88CB95A6-56D0-459D-90DB-5AA48A609959}" dt="2024-06-26T09:41:14.169" v="2622" actId="20577"/>
        <pc:sldMkLst>
          <pc:docMk/>
          <pc:sldMk cId="0" sldId="262"/>
        </pc:sldMkLst>
        <pc:spChg chg="mod">
          <ac:chgData name="Cynthia ZAAROUR" userId="e1edd7b1-4951-4179-acca-7cf2beeb03b6" providerId="ADAL" clId="{88CB95A6-56D0-459D-90DB-5AA48A609959}" dt="2024-06-26T09:32:29.554" v="2121" actId="20577"/>
          <ac:spMkLst>
            <pc:docMk/>
            <pc:sldMk cId="0" sldId="262"/>
            <ac:spMk id="241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26T09:35:41.829" v="2392" actId="20577"/>
          <ac:spMkLst>
            <pc:docMk/>
            <pc:sldMk cId="0" sldId="262"/>
            <ac:spMk id="245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26T09:41:14.169" v="2622" actId="20577"/>
          <ac:spMkLst>
            <pc:docMk/>
            <pc:sldMk cId="0" sldId="262"/>
            <ac:spMk id="247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21T15:31:32.138" v="1821" actId="20577"/>
          <ac:spMkLst>
            <pc:docMk/>
            <pc:sldMk cId="0" sldId="262"/>
            <ac:spMk id="249" creationId="{00000000-0000-0000-0000-000000000000}"/>
          </ac:spMkLst>
        </pc:spChg>
      </pc:sldChg>
      <pc:sldChg chg="modSp mod">
        <pc:chgData name="Cynthia ZAAROUR" userId="e1edd7b1-4951-4179-acca-7cf2beeb03b6" providerId="ADAL" clId="{88CB95A6-56D0-459D-90DB-5AA48A609959}" dt="2024-06-26T09:48:06.790" v="2910" actId="20577"/>
        <pc:sldMkLst>
          <pc:docMk/>
          <pc:sldMk cId="0" sldId="263"/>
        </pc:sldMkLst>
        <pc:spChg chg="mod">
          <ac:chgData name="Cynthia ZAAROUR" userId="e1edd7b1-4951-4179-acca-7cf2beeb03b6" providerId="ADAL" clId="{88CB95A6-56D0-459D-90DB-5AA48A609959}" dt="2024-06-26T09:45:10.061" v="2675" actId="6549"/>
          <ac:spMkLst>
            <pc:docMk/>
            <pc:sldMk cId="0" sldId="263"/>
            <ac:spMk id="260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26T09:45:24.220" v="2686" actId="5793"/>
          <ac:spMkLst>
            <pc:docMk/>
            <pc:sldMk cId="0" sldId="263"/>
            <ac:spMk id="262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26T09:45:19.021" v="2676" actId="1076"/>
          <ac:spMkLst>
            <pc:docMk/>
            <pc:sldMk cId="0" sldId="263"/>
            <ac:spMk id="265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26T09:48:06.790" v="2910" actId="20577"/>
          <ac:spMkLst>
            <pc:docMk/>
            <pc:sldMk cId="0" sldId="263"/>
            <ac:spMk id="270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26T09:41:26.492" v="2633" actId="20577"/>
          <ac:spMkLst>
            <pc:docMk/>
            <pc:sldMk cId="0" sldId="263"/>
            <ac:spMk id="271" creationId="{00000000-0000-0000-0000-000000000000}"/>
          </ac:spMkLst>
        </pc:spChg>
      </pc:sldChg>
      <pc:sldChg chg="modSp mod">
        <pc:chgData name="Cynthia ZAAROUR" userId="e1edd7b1-4951-4179-acca-7cf2beeb03b6" providerId="ADAL" clId="{88CB95A6-56D0-459D-90DB-5AA48A609959}" dt="2024-06-26T09:55:55.892" v="2983" actId="1076"/>
        <pc:sldMkLst>
          <pc:docMk/>
          <pc:sldMk cId="0" sldId="264"/>
        </pc:sldMkLst>
        <pc:spChg chg="mod">
          <ac:chgData name="Cynthia ZAAROUR" userId="e1edd7b1-4951-4179-acca-7cf2beeb03b6" providerId="ADAL" clId="{88CB95A6-56D0-459D-90DB-5AA48A609959}" dt="2024-06-26T09:50:11.312" v="2932" actId="20577"/>
          <ac:spMkLst>
            <pc:docMk/>
            <pc:sldMk cId="0" sldId="264"/>
            <ac:spMk id="276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26T09:54:36.586" v="2969" actId="1076"/>
          <ac:spMkLst>
            <pc:docMk/>
            <pc:sldMk cId="0" sldId="264"/>
            <ac:spMk id="280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26T09:55:49.481" v="2982" actId="122"/>
          <ac:spMkLst>
            <pc:docMk/>
            <pc:sldMk cId="0" sldId="264"/>
            <ac:spMk id="281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26T09:54:06.464" v="2966" actId="20577"/>
          <ac:spMkLst>
            <pc:docMk/>
            <pc:sldMk cId="0" sldId="264"/>
            <ac:spMk id="283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26T09:52:14.890" v="2958" actId="122"/>
          <ac:spMkLst>
            <pc:docMk/>
            <pc:sldMk cId="0" sldId="264"/>
            <ac:spMk id="286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26T09:50:19.659" v="2941" actId="20577"/>
          <ac:spMkLst>
            <pc:docMk/>
            <pc:sldMk cId="0" sldId="264"/>
            <ac:spMk id="288" creationId="{00000000-0000-0000-0000-000000000000}"/>
          </ac:spMkLst>
        </pc:spChg>
        <pc:picChg chg="mod">
          <ac:chgData name="Cynthia ZAAROUR" userId="e1edd7b1-4951-4179-acca-7cf2beeb03b6" providerId="ADAL" clId="{88CB95A6-56D0-459D-90DB-5AA48A609959}" dt="2024-06-26T09:52:18.981" v="2959" actId="1076"/>
          <ac:picMkLst>
            <pc:docMk/>
            <pc:sldMk cId="0" sldId="264"/>
            <ac:picMk id="289" creationId="{00000000-0000-0000-0000-000000000000}"/>
          </ac:picMkLst>
        </pc:picChg>
        <pc:picChg chg="mod">
          <ac:chgData name="Cynthia ZAAROUR" userId="e1edd7b1-4951-4179-acca-7cf2beeb03b6" providerId="ADAL" clId="{88CB95A6-56D0-459D-90DB-5AA48A609959}" dt="2024-06-26T09:55:55.892" v="2983" actId="1076"/>
          <ac:picMkLst>
            <pc:docMk/>
            <pc:sldMk cId="0" sldId="264"/>
            <ac:picMk id="290" creationId="{00000000-0000-0000-0000-000000000000}"/>
          </ac:picMkLst>
        </pc:picChg>
      </pc:sldChg>
      <pc:sldChg chg="addSp delSp modSp mod">
        <pc:chgData name="Cynthia ZAAROUR" userId="e1edd7b1-4951-4179-acca-7cf2beeb03b6" providerId="ADAL" clId="{88CB95A6-56D0-459D-90DB-5AA48A609959}" dt="2024-07-04T07:50:20.176" v="3445" actId="22"/>
        <pc:sldMkLst>
          <pc:docMk/>
          <pc:sldMk cId="0" sldId="265"/>
        </pc:sldMkLst>
        <pc:spChg chg="add del mod">
          <ac:chgData name="Cynthia ZAAROUR" userId="e1edd7b1-4951-4179-acca-7cf2beeb03b6" providerId="ADAL" clId="{88CB95A6-56D0-459D-90DB-5AA48A609959}" dt="2024-06-26T09:58:48.872" v="3050" actId="478"/>
          <ac:spMkLst>
            <pc:docMk/>
            <pc:sldMk cId="0" sldId="265"/>
            <ac:spMk id="2" creationId="{1E2389FE-86FE-E772-39E2-751ECF0F47B2}"/>
          </ac:spMkLst>
        </pc:spChg>
        <pc:spChg chg="add del mod">
          <ac:chgData name="Cynthia ZAAROUR" userId="e1edd7b1-4951-4179-acca-7cf2beeb03b6" providerId="ADAL" clId="{88CB95A6-56D0-459D-90DB-5AA48A609959}" dt="2024-06-26T09:59:39.148" v="3054"/>
          <ac:spMkLst>
            <pc:docMk/>
            <pc:sldMk cId="0" sldId="265"/>
            <ac:spMk id="3" creationId="{7DB54B66-76F0-D7BF-D03B-36640DF69F52}"/>
          </ac:spMkLst>
        </pc:spChg>
        <pc:spChg chg="add del">
          <ac:chgData name="Cynthia ZAAROUR" userId="e1edd7b1-4951-4179-acca-7cf2beeb03b6" providerId="ADAL" clId="{88CB95A6-56D0-459D-90DB-5AA48A609959}" dt="2024-07-04T07:50:20.176" v="3445" actId="22"/>
          <ac:spMkLst>
            <pc:docMk/>
            <pc:sldMk cId="0" sldId="265"/>
            <ac:spMk id="3" creationId="{F009D7CC-4F48-193D-77BE-9F9B4EB3F857}"/>
          </ac:spMkLst>
        </pc:spChg>
        <pc:spChg chg="add mod">
          <ac:chgData name="Cynthia ZAAROUR" userId="e1edd7b1-4951-4179-acca-7cf2beeb03b6" providerId="ADAL" clId="{88CB95A6-56D0-459D-90DB-5AA48A609959}" dt="2024-06-26T10:03:56.514" v="3117" actId="115"/>
          <ac:spMkLst>
            <pc:docMk/>
            <pc:sldMk cId="0" sldId="265"/>
            <ac:spMk id="4" creationId="{3A2E5823-2CB2-677E-0661-CC5D0967A66E}"/>
          </ac:spMkLst>
        </pc:spChg>
        <pc:spChg chg="mod">
          <ac:chgData name="Cynthia ZAAROUR" userId="e1edd7b1-4951-4179-acca-7cf2beeb03b6" providerId="ADAL" clId="{88CB95A6-56D0-459D-90DB-5AA48A609959}" dt="2024-06-26T09:56:39.192" v="3008" actId="1076"/>
          <ac:spMkLst>
            <pc:docMk/>
            <pc:sldMk cId="0" sldId="265"/>
            <ac:spMk id="298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26T09:56:44.771" v="3014" actId="20577"/>
          <ac:spMkLst>
            <pc:docMk/>
            <pc:sldMk cId="0" sldId="265"/>
            <ac:spMk id="304" creationId="{00000000-0000-0000-0000-000000000000}"/>
          </ac:spMkLst>
        </pc:spChg>
        <pc:spChg chg="del mod">
          <ac:chgData name="Cynthia ZAAROUR" userId="e1edd7b1-4951-4179-acca-7cf2beeb03b6" providerId="ADAL" clId="{88CB95A6-56D0-459D-90DB-5AA48A609959}" dt="2024-06-26T09:58:20.952" v="3046" actId="478"/>
          <ac:spMkLst>
            <pc:docMk/>
            <pc:sldMk cId="0" sldId="265"/>
            <ac:spMk id="306" creationId="{00000000-0000-0000-0000-000000000000}"/>
          </ac:spMkLst>
        </pc:spChg>
      </pc:sldChg>
      <pc:sldChg chg="modSp mod">
        <pc:chgData name="Cynthia ZAAROUR" userId="e1edd7b1-4951-4179-acca-7cf2beeb03b6" providerId="ADAL" clId="{88CB95A6-56D0-459D-90DB-5AA48A609959}" dt="2024-06-26T10:15:25.327" v="3443" actId="403"/>
        <pc:sldMkLst>
          <pc:docMk/>
          <pc:sldMk cId="0" sldId="266"/>
        </pc:sldMkLst>
        <pc:spChg chg="mod">
          <ac:chgData name="Cynthia ZAAROUR" userId="e1edd7b1-4951-4179-acca-7cf2beeb03b6" providerId="ADAL" clId="{88CB95A6-56D0-459D-90DB-5AA48A609959}" dt="2024-06-26T10:04:52.293" v="3164" actId="20577"/>
          <ac:spMkLst>
            <pc:docMk/>
            <pc:sldMk cId="0" sldId="266"/>
            <ac:spMk id="312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26T10:07:45.667" v="3349" actId="20577"/>
          <ac:spMkLst>
            <pc:docMk/>
            <pc:sldMk cId="0" sldId="266"/>
            <ac:spMk id="316" creationId="{00000000-0000-0000-0000-000000000000}"/>
          </ac:spMkLst>
        </pc:spChg>
        <pc:spChg chg="mod">
          <ac:chgData name="Cynthia ZAAROUR" userId="e1edd7b1-4951-4179-acca-7cf2beeb03b6" providerId="ADAL" clId="{88CB95A6-56D0-459D-90DB-5AA48A609959}" dt="2024-06-26T10:15:25.327" v="3443" actId="403"/>
          <ac:spMkLst>
            <pc:docMk/>
            <pc:sldMk cId="0" sldId="266"/>
            <ac:spMk id="321" creationId="{00000000-0000-0000-0000-000000000000}"/>
          </ac:spMkLst>
        </pc:spChg>
        <pc:picChg chg="mod">
          <ac:chgData name="Cynthia ZAAROUR" userId="e1edd7b1-4951-4179-acca-7cf2beeb03b6" providerId="ADAL" clId="{88CB95A6-56D0-459D-90DB-5AA48A609959}" dt="2024-06-26T10:05:00.801" v="3165" actId="14100"/>
          <ac:picMkLst>
            <pc:docMk/>
            <pc:sldMk cId="0" sldId="266"/>
            <ac:picMk id="324" creationId="{00000000-0000-0000-0000-000000000000}"/>
          </ac:picMkLst>
        </pc:picChg>
      </pc:sldChg>
      <pc:sldChg chg="addSp delSp new del mod">
        <pc:chgData name="Cynthia ZAAROUR" userId="e1edd7b1-4951-4179-acca-7cf2beeb03b6" providerId="ADAL" clId="{88CB95A6-56D0-459D-90DB-5AA48A609959}" dt="2024-07-04T07:50:39.314" v="3450" actId="47"/>
        <pc:sldMkLst>
          <pc:docMk/>
          <pc:sldMk cId="1610694859" sldId="267"/>
        </pc:sldMkLst>
        <pc:spChg chg="add del">
          <ac:chgData name="Cynthia ZAAROUR" userId="e1edd7b1-4951-4179-acca-7cf2beeb03b6" providerId="ADAL" clId="{88CB95A6-56D0-459D-90DB-5AA48A609959}" dt="2024-07-04T07:50:27.574" v="3448" actId="22"/>
          <ac:spMkLst>
            <pc:docMk/>
            <pc:sldMk cId="1610694859" sldId="267"/>
            <ac:spMk id="4" creationId="{067C7596-F59D-835A-7B62-925A6A19E27A}"/>
          </ac:spMkLst>
        </pc:spChg>
      </pc:sldChg>
      <pc:sldChg chg="addSp delSp modSp add mod">
        <pc:chgData name="Cynthia ZAAROUR" userId="e1edd7b1-4951-4179-acca-7cf2beeb03b6" providerId="ADAL" clId="{88CB95A6-56D0-459D-90DB-5AA48A609959}" dt="2024-07-04T07:59:37.242" v="4697" actId="1076"/>
        <pc:sldMkLst>
          <pc:docMk/>
          <pc:sldMk cId="1420992125" sldId="268"/>
        </pc:sldMkLst>
        <pc:spChg chg="mod">
          <ac:chgData name="Cynthia ZAAROUR" userId="e1edd7b1-4951-4179-acca-7cf2beeb03b6" providerId="ADAL" clId="{88CB95A6-56D0-459D-90DB-5AA48A609959}" dt="2024-07-04T07:51:03.441" v="3453"/>
          <ac:spMkLst>
            <pc:docMk/>
            <pc:sldMk cId="1420992125" sldId="268"/>
            <ac:spMk id="3" creationId="{59479086-1347-E083-4FF9-F1C0947E6AC3}"/>
          </ac:spMkLst>
        </pc:spChg>
        <pc:spChg chg="mod">
          <ac:chgData name="Cynthia ZAAROUR" userId="e1edd7b1-4951-4179-acca-7cf2beeb03b6" providerId="ADAL" clId="{88CB95A6-56D0-459D-90DB-5AA48A609959}" dt="2024-07-04T07:59:31.606" v="4696" actId="255"/>
          <ac:spMkLst>
            <pc:docMk/>
            <pc:sldMk cId="1420992125" sldId="268"/>
            <ac:spMk id="4" creationId="{2B09B47B-2E4A-D70D-28BC-2D743325D646}"/>
          </ac:spMkLst>
        </pc:spChg>
        <pc:spChg chg="mod">
          <ac:chgData name="Cynthia ZAAROUR" userId="e1edd7b1-4951-4179-acca-7cf2beeb03b6" providerId="ADAL" clId="{88CB95A6-56D0-459D-90DB-5AA48A609959}" dt="2024-07-04T07:51:03.441" v="3453"/>
          <ac:spMkLst>
            <pc:docMk/>
            <pc:sldMk cId="1420992125" sldId="268"/>
            <ac:spMk id="5" creationId="{B39F3587-9411-ED88-95C7-DE95783F3749}"/>
          </ac:spMkLst>
        </pc:spChg>
        <pc:spChg chg="mod">
          <ac:chgData name="Cynthia ZAAROUR" userId="e1edd7b1-4951-4179-acca-7cf2beeb03b6" providerId="ADAL" clId="{88CB95A6-56D0-459D-90DB-5AA48A609959}" dt="2024-07-04T07:51:09.233" v="3458" actId="20577"/>
          <ac:spMkLst>
            <pc:docMk/>
            <pc:sldMk cId="1420992125" sldId="268"/>
            <ac:spMk id="6" creationId="{1C41AD95-06B5-B36B-938F-612AF11B2F9A}"/>
          </ac:spMkLst>
        </pc:spChg>
        <pc:grpChg chg="add mod">
          <ac:chgData name="Cynthia ZAAROUR" userId="e1edd7b1-4951-4179-acca-7cf2beeb03b6" providerId="ADAL" clId="{88CB95A6-56D0-459D-90DB-5AA48A609959}" dt="2024-07-04T07:51:03.441" v="3453"/>
          <ac:grpSpMkLst>
            <pc:docMk/>
            <pc:sldMk cId="1420992125" sldId="268"/>
            <ac:grpSpMk id="2" creationId="{48C7C7ED-7A83-8E22-4EFC-5DCDB9E15E9D}"/>
          </ac:grpSpMkLst>
        </pc:grpChg>
        <pc:grpChg chg="del">
          <ac:chgData name="Cynthia ZAAROUR" userId="e1edd7b1-4951-4179-acca-7cf2beeb03b6" providerId="ADAL" clId="{88CB95A6-56D0-459D-90DB-5AA48A609959}" dt="2024-07-04T07:50:46.497" v="3451" actId="478"/>
          <ac:grpSpMkLst>
            <pc:docMk/>
            <pc:sldMk cId="1420992125" sldId="268"/>
            <ac:grpSpMk id="279" creationId="{00000000-0000-0000-0000-000000000000}"/>
          </ac:grpSpMkLst>
        </pc:grpChg>
        <pc:grpChg chg="del">
          <ac:chgData name="Cynthia ZAAROUR" userId="e1edd7b1-4951-4179-acca-7cf2beeb03b6" providerId="ADAL" clId="{88CB95A6-56D0-459D-90DB-5AA48A609959}" dt="2024-07-04T07:50:46.497" v="3451" actId="478"/>
          <ac:grpSpMkLst>
            <pc:docMk/>
            <pc:sldMk cId="1420992125" sldId="268"/>
            <ac:grpSpMk id="284" creationId="{00000000-0000-0000-0000-000000000000}"/>
          </ac:grpSpMkLst>
        </pc:grpChg>
        <pc:picChg chg="add mod">
          <ac:chgData name="Cynthia ZAAROUR" userId="e1edd7b1-4951-4179-acca-7cf2beeb03b6" providerId="ADAL" clId="{88CB95A6-56D0-459D-90DB-5AA48A609959}" dt="2024-07-04T07:59:37.242" v="4697" actId="1076"/>
          <ac:picMkLst>
            <pc:docMk/>
            <pc:sldMk cId="1420992125" sldId="268"/>
            <ac:picMk id="7" creationId="{F3D7D7BD-1DA6-485D-7B6E-9F9DD45424B9}"/>
          </ac:picMkLst>
        </pc:picChg>
        <pc:picChg chg="add mod">
          <ac:chgData name="Cynthia ZAAROUR" userId="e1edd7b1-4951-4179-acca-7cf2beeb03b6" providerId="ADAL" clId="{88CB95A6-56D0-459D-90DB-5AA48A609959}" dt="2024-07-04T07:51:03.441" v="3453"/>
          <ac:picMkLst>
            <pc:docMk/>
            <pc:sldMk cId="1420992125" sldId="268"/>
            <ac:picMk id="8" creationId="{B33AC173-97A4-7906-6A6E-4ADED050E5D2}"/>
          </ac:picMkLst>
        </pc:picChg>
        <pc:picChg chg="del">
          <ac:chgData name="Cynthia ZAAROUR" userId="e1edd7b1-4951-4179-acca-7cf2beeb03b6" providerId="ADAL" clId="{88CB95A6-56D0-459D-90DB-5AA48A609959}" dt="2024-07-04T07:50:50.464" v="3452" actId="478"/>
          <ac:picMkLst>
            <pc:docMk/>
            <pc:sldMk cId="1420992125" sldId="268"/>
            <ac:picMk id="289" creationId="{00000000-0000-0000-0000-000000000000}"/>
          </ac:picMkLst>
        </pc:picChg>
        <pc:picChg chg="del">
          <ac:chgData name="Cynthia ZAAROUR" userId="e1edd7b1-4951-4179-acca-7cf2beeb03b6" providerId="ADAL" clId="{88CB95A6-56D0-459D-90DB-5AA48A609959}" dt="2024-07-04T07:50:50.464" v="3452" actId="478"/>
          <ac:picMkLst>
            <pc:docMk/>
            <pc:sldMk cId="1420992125" sldId="268"/>
            <ac:picMk id="290" creationId="{00000000-0000-0000-0000-000000000000}"/>
          </ac:picMkLst>
        </pc:picChg>
        <pc:picChg chg="del">
          <ac:chgData name="Cynthia ZAAROUR" userId="e1edd7b1-4951-4179-acca-7cf2beeb03b6" providerId="ADAL" clId="{88CB95A6-56D0-459D-90DB-5AA48A609959}" dt="2024-07-04T07:50:50.464" v="3452" actId="478"/>
          <ac:picMkLst>
            <pc:docMk/>
            <pc:sldMk cId="1420992125" sldId="268"/>
            <ac:picMk id="291" creationId="{00000000-0000-0000-0000-000000000000}"/>
          </ac:picMkLst>
        </pc:picChg>
        <pc:picChg chg="del">
          <ac:chgData name="Cynthia ZAAROUR" userId="e1edd7b1-4951-4179-acca-7cf2beeb03b6" providerId="ADAL" clId="{88CB95A6-56D0-459D-90DB-5AA48A609959}" dt="2024-07-04T07:50:50.464" v="3452" actId="478"/>
          <ac:picMkLst>
            <pc:docMk/>
            <pc:sldMk cId="1420992125" sldId="268"/>
            <ac:picMk id="292" creationId="{00000000-0000-0000-0000-000000000000}"/>
          </ac:picMkLst>
        </pc:picChg>
      </pc:sldChg>
      <pc:sldMasterChg chg="delSldLayout">
        <pc:chgData name="Cynthia ZAAROUR" userId="e1edd7b1-4951-4179-acca-7cf2beeb03b6" providerId="ADAL" clId="{88CB95A6-56D0-459D-90DB-5AA48A609959}" dt="2024-07-04T07:50:39.314" v="3450" actId="47"/>
        <pc:sldMasterMkLst>
          <pc:docMk/>
          <pc:sldMasterMk cId="0" sldId="2147483665"/>
        </pc:sldMasterMkLst>
        <pc:sldLayoutChg chg="del">
          <pc:chgData name="Cynthia ZAAROUR" userId="e1edd7b1-4951-4179-acca-7cf2beeb03b6" providerId="ADAL" clId="{88CB95A6-56D0-459D-90DB-5AA48A609959}" dt="2024-07-04T07:50:39.314" v="3450" actId="47"/>
          <pc:sldLayoutMkLst>
            <pc:docMk/>
            <pc:sldMasterMk cId="0" sldId="2147483665"/>
            <pc:sldLayoutMk cId="0" sldId="214748364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87788" y="685800"/>
            <a:ext cx="2483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2f0f99a44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7575" y="685800"/>
            <a:ext cx="2482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2f0f99a44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aed718b2ea_1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7575" y="685800"/>
            <a:ext cx="2482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aed718b2ea_1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1785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8a19694ed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7575" y="685800"/>
            <a:ext cx="2482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8a19694ed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51109209e8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7575" y="685800"/>
            <a:ext cx="2482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51109209e8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9975e498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7575" y="685800"/>
            <a:ext cx="2482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9975e498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aed718b2ea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7575" y="685800"/>
            <a:ext cx="2482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aed718b2ea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ed718b2ea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7575" y="685800"/>
            <a:ext cx="2482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aed718b2ea_1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1109209e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7575" y="685800"/>
            <a:ext cx="2482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1109209e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10f9edb0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7575" y="685800"/>
            <a:ext cx="2482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10f9edb0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1109209e8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7575" y="685800"/>
            <a:ext cx="2482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1109209e8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54ba141ec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7575" y="685800"/>
            <a:ext cx="2482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54ba141ec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4/30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En attente de pictos...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aed718b2ea_1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7575" y="685800"/>
            <a:ext cx="2482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aed718b2ea_1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7712" y="1511298"/>
            <a:ext cx="7044600" cy="41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57705" y="5752555"/>
            <a:ext cx="7044600" cy="16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erge">
  <p:cSld name="Vierg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3707771" y="9956667"/>
            <a:ext cx="1407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 1">
  <p:cSld name="TITLE_AND_BODY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6175110" y="9744511"/>
            <a:ext cx="1563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 2">
  <p:cSld name="V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sldNum" idx="12"/>
          </p:nvPr>
        </p:nvSpPr>
        <p:spPr>
          <a:xfrm>
            <a:off x="6175110" y="9744514"/>
            <a:ext cx="1563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 1">
  <p:cSld name="TITLE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title"/>
          </p:nvPr>
        </p:nvSpPr>
        <p:spPr>
          <a:xfrm>
            <a:off x="1370250" y="3243167"/>
            <a:ext cx="4819500" cy="22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body" idx="1"/>
          </p:nvPr>
        </p:nvSpPr>
        <p:spPr>
          <a:xfrm>
            <a:off x="1795500" y="5916000"/>
            <a:ext cx="3969000" cy="26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sldNum" idx="12"/>
          </p:nvPr>
        </p:nvSpPr>
        <p:spPr>
          <a:xfrm>
            <a:off x="6175110" y="9744511"/>
            <a:ext cx="1563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 2">
  <p:cSld name="Diapositive de titr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>
            <a:spLocks noGrp="1"/>
          </p:cNvSpPr>
          <p:nvPr>
            <p:ph type="title"/>
          </p:nvPr>
        </p:nvSpPr>
        <p:spPr>
          <a:xfrm>
            <a:off x="1370250" y="3243167"/>
            <a:ext cx="4819500" cy="22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1"/>
          </p:nvPr>
        </p:nvSpPr>
        <p:spPr>
          <a:xfrm>
            <a:off x="1795500" y="5916000"/>
            <a:ext cx="3969000" cy="26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sldNum" idx="12"/>
          </p:nvPr>
        </p:nvSpPr>
        <p:spPr>
          <a:xfrm>
            <a:off x="6175095" y="9744495"/>
            <a:ext cx="1566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 3">
  <p:cSld name="TITLE_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>
            <a:spLocks noGrp="1"/>
          </p:cNvSpPr>
          <p:nvPr>
            <p:ph type="title"/>
          </p:nvPr>
        </p:nvSpPr>
        <p:spPr>
          <a:xfrm>
            <a:off x="1370250" y="3243167"/>
            <a:ext cx="4819500" cy="22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body" idx="1"/>
          </p:nvPr>
        </p:nvSpPr>
        <p:spPr>
          <a:xfrm>
            <a:off x="1795500" y="5916000"/>
            <a:ext cx="3969000" cy="26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6175095" y="9744493"/>
            <a:ext cx="1566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57705" y="2339232"/>
            <a:ext cx="7044600" cy="69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57705" y="2339232"/>
            <a:ext cx="3306900" cy="69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995291" y="2339232"/>
            <a:ext cx="3306900" cy="69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57705" y="1127727"/>
            <a:ext cx="2321700" cy="15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57705" y="2820535"/>
            <a:ext cx="2321700" cy="64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05325" y="913690"/>
            <a:ext cx="5264700" cy="830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54"/>
            <a:ext cx="3780000" cy="104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19508" y="2503032"/>
            <a:ext cx="3344400" cy="300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19508" y="5689531"/>
            <a:ext cx="3344400" cy="25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083839" y="1469689"/>
            <a:ext cx="3172200" cy="7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57705" y="8586994"/>
            <a:ext cx="4959600" cy="122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57705" y="2245153"/>
            <a:ext cx="7044600" cy="398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57705" y="6398217"/>
            <a:ext cx="7044600" cy="26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7705" y="2339232"/>
            <a:ext cx="7044600" cy="69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WaSRsdmE3c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tWaSRsdmE3c?si=1XC0TnbDQXcE8Joy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ef.lb.beyrouth@auf.org" TargetMode="External"/><Relationship Id="rId5" Type="http://schemas.openxmlformats.org/officeDocument/2006/relationships/hyperlink" Target="https://www.auf.org/wp-content/uploads/2024/06/Hackeuses-Plaquette-courte-FR.pptx" TargetMode="External"/><Relationship Id="rId4" Type="http://schemas.openxmlformats.org/officeDocument/2006/relationships/hyperlink" Target="https://forms.gle/LPrz7GEy7bpuvnLR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9" descr="hackeuses.jpg"/>
          <p:cNvPicPr preferRelativeResize="0"/>
          <p:nvPr/>
        </p:nvPicPr>
        <p:blipFill rotWithShape="1">
          <a:blip r:embed="rId3">
            <a:alphaModFix amt="18000"/>
          </a:blip>
          <a:srcRect t="14883" b="45086"/>
          <a:stretch/>
        </p:blipFill>
        <p:spPr>
          <a:xfrm>
            <a:off x="468600" y="3273565"/>
            <a:ext cx="6622800" cy="199776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9"/>
          <p:cNvSpPr txBox="1">
            <a:spLocks noGrp="1"/>
          </p:cNvSpPr>
          <p:nvPr>
            <p:ph type="ctrTitle"/>
          </p:nvPr>
        </p:nvSpPr>
        <p:spPr>
          <a:xfrm>
            <a:off x="257700" y="1305225"/>
            <a:ext cx="7044600" cy="11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0">
                <a:solidFill>
                  <a:srgbClr val="CE0033"/>
                </a:solidFill>
                <a:latin typeface="Roboto"/>
                <a:ea typeface="Roboto"/>
                <a:cs typeface="Roboto"/>
                <a:sym typeface="Roboto"/>
              </a:rPr>
              <a:t>#Hackeuses</a:t>
            </a:r>
            <a:endParaRPr sz="6000">
              <a:solidFill>
                <a:srgbClr val="CE00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9"/>
          <p:cNvSpPr/>
          <p:nvPr/>
        </p:nvSpPr>
        <p:spPr>
          <a:xfrm>
            <a:off x="0" y="10182900"/>
            <a:ext cx="7560000" cy="257100"/>
          </a:xfrm>
          <a:prstGeom prst="rect">
            <a:avLst/>
          </a:prstGeom>
          <a:solidFill>
            <a:srgbClr val="CE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9"/>
          <p:cNvSpPr/>
          <p:nvPr/>
        </p:nvSpPr>
        <p:spPr>
          <a:xfrm>
            <a:off x="6778645" y="9753816"/>
            <a:ext cx="558000" cy="558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9"/>
          <p:cNvSpPr/>
          <p:nvPr/>
        </p:nvSpPr>
        <p:spPr>
          <a:xfrm>
            <a:off x="467225" y="5097438"/>
            <a:ext cx="6622800" cy="3050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0013" dist="57150" dir="5400000" algn="bl" rotWithShape="0">
              <a:srgbClr val="D9D9D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9"/>
          <p:cNvSpPr txBox="1"/>
          <p:nvPr/>
        </p:nvSpPr>
        <p:spPr>
          <a:xfrm>
            <a:off x="467225" y="6311189"/>
            <a:ext cx="6622800" cy="180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program to encourage women to pursue careers in technical digital fields</a:t>
            </a:r>
            <a:endParaRPr sz="3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19"/>
          <p:cNvSpPr/>
          <p:nvPr/>
        </p:nvSpPr>
        <p:spPr>
          <a:xfrm>
            <a:off x="467225" y="5228325"/>
            <a:ext cx="6622800" cy="702300"/>
          </a:xfrm>
          <a:prstGeom prst="rect">
            <a:avLst/>
          </a:prstGeom>
          <a:solidFill>
            <a:srgbClr val="CE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9"/>
          <p:cNvSpPr txBox="1"/>
          <p:nvPr/>
        </p:nvSpPr>
        <p:spPr>
          <a:xfrm>
            <a:off x="485100" y="5249850"/>
            <a:ext cx="66228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#In women we trust #CodeHasNoGender</a:t>
            </a:r>
            <a:br>
              <a:rPr lang="fr" sz="3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30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0" name="Google Shape;80;p19" descr="142326-Simplon-logo-simplon.co_.png"/>
          <p:cNvPicPr preferRelativeResize="0"/>
          <p:nvPr/>
        </p:nvPicPr>
        <p:blipFill rotWithShape="1">
          <a:blip r:embed="rId4">
            <a:alphaModFix/>
          </a:blip>
          <a:srcRect l="-1884" b="-1884"/>
          <a:stretch/>
        </p:blipFill>
        <p:spPr>
          <a:xfrm>
            <a:off x="3045115" y="420262"/>
            <a:ext cx="1467028" cy="4463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" name="Google Shape;81;p19"/>
          <p:cNvCxnSpPr/>
          <p:nvPr/>
        </p:nvCxnSpPr>
        <p:spPr>
          <a:xfrm>
            <a:off x="766275" y="1079600"/>
            <a:ext cx="6063900" cy="0"/>
          </a:xfrm>
          <a:prstGeom prst="straightConnector1">
            <a:avLst/>
          </a:prstGeom>
          <a:noFill/>
          <a:ln w="9525" cap="flat" cmpd="sng">
            <a:solidFill>
              <a:srgbClr val="EB1E5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2" name="Google Shape;8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8650" y="9756062"/>
            <a:ext cx="558000" cy="5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54642" y="9025463"/>
            <a:ext cx="2047658" cy="748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7"/>
          <p:cNvSpPr txBox="1">
            <a:spLocks noGrp="1"/>
          </p:cNvSpPr>
          <p:nvPr>
            <p:ph type="ctrTitle"/>
          </p:nvPr>
        </p:nvSpPr>
        <p:spPr>
          <a:xfrm>
            <a:off x="256325" y="558150"/>
            <a:ext cx="7044600" cy="7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 dirty="0">
                <a:solidFill>
                  <a:srgbClr val="CE0033"/>
                </a:solidFill>
                <a:latin typeface="Roboto"/>
                <a:ea typeface="Roboto"/>
                <a:cs typeface="Roboto"/>
                <a:sym typeface="Roboto"/>
              </a:rPr>
              <a:t>THE #HACKEUSES PROGRAM </a:t>
            </a:r>
            <a:endParaRPr dirty="0">
              <a:solidFill>
                <a:srgbClr val="CE003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dirty="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rPr>
              <a:t>TESTIMONIALS</a:t>
            </a:r>
            <a:endParaRPr dirty="0"/>
          </a:p>
        </p:txBody>
      </p:sp>
      <p:sp>
        <p:nvSpPr>
          <p:cNvPr id="277" name="Google Shape;277;p27"/>
          <p:cNvSpPr/>
          <p:nvPr/>
        </p:nvSpPr>
        <p:spPr>
          <a:xfrm>
            <a:off x="-1375" y="10182900"/>
            <a:ext cx="7560000" cy="257100"/>
          </a:xfrm>
          <a:prstGeom prst="rect">
            <a:avLst/>
          </a:prstGeom>
          <a:solidFill>
            <a:srgbClr val="CE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7"/>
          <p:cNvSpPr/>
          <p:nvPr/>
        </p:nvSpPr>
        <p:spPr>
          <a:xfrm>
            <a:off x="6778645" y="9753816"/>
            <a:ext cx="558000" cy="558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3" name="Google Shape;29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8650" y="9756062"/>
            <a:ext cx="558000" cy="5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284;p27">
            <a:extLst>
              <a:ext uri="{FF2B5EF4-FFF2-40B4-BE49-F238E27FC236}">
                <a16:creationId xmlns:a16="http://schemas.microsoft.com/office/drawing/2014/main" id="{48C7C7ED-7A83-8E22-4EFC-5DCDB9E15E9D}"/>
              </a:ext>
            </a:extLst>
          </p:cNvPr>
          <p:cNvGrpSpPr/>
          <p:nvPr/>
        </p:nvGrpSpPr>
        <p:grpSpPr>
          <a:xfrm>
            <a:off x="629137" y="1872877"/>
            <a:ext cx="6301400" cy="7705395"/>
            <a:chOff x="661775" y="1493725"/>
            <a:chExt cx="6301400" cy="4359425"/>
          </a:xfrm>
        </p:grpSpPr>
        <p:sp>
          <p:nvSpPr>
            <p:cNvPr id="3" name="Google Shape;285;p27">
              <a:extLst>
                <a:ext uri="{FF2B5EF4-FFF2-40B4-BE49-F238E27FC236}">
                  <a16:creationId xmlns:a16="http://schemas.microsoft.com/office/drawing/2014/main" id="{59479086-1347-E083-4FF9-F1C0947E6AC3}"/>
                </a:ext>
              </a:extLst>
            </p:cNvPr>
            <p:cNvSpPr/>
            <p:nvPr/>
          </p:nvSpPr>
          <p:spPr>
            <a:xfrm>
              <a:off x="661800" y="1771050"/>
              <a:ext cx="6298200" cy="4082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00013" dist="57150" dir="5400000" algn="bl" rotWithShape="0">
                <a:srgbClr val="D9D9D9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86;p27">
              <a:extLst>
                <a:ext uri="{FF2B5EF4-FFF2-40B4-BE49-F238E27FC236}">
                  <a16:creationId xmlns:a16="http://schemas.microsoft.com/office/drawing/2014/main" id="{2B09B47B-2E4A-D70D-28BC-2D743325D646}"/>
                </a:ext>
              </a:extLst>
            </p:cNvPr>
            <p:cNvSpPr txBox="1"/>
            <p:nvPr/>
          </p:nvSpPr>
          <p:spPr>
            <a:xfrm>
              <a:off x="664975" y="1999649"/>
              <a:ext cx="6298200" cy="371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dirty="0">
                  <a:solidFill>
                    <a:srgbClr val="B7B7B7"/>
                  </a:solidFill>
                  <a:latin typeface="Roboto"/>
                  <a:ea typeface="Roboto"/>
                  <a:cs typeface="Roboto"/>
                  <a:sym typeface="Roboto"/>
                </a:rPr>
                <a:t>        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At first, I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expected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the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trainers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to show us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exactly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how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everything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should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be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done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, and for us to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simply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follow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along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.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However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,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this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program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offered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me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much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more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than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that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. I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learned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how to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conduct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thorough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research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and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independently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solve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any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challenges I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faced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. It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taught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me to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think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like a real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developer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through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practical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projects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based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on real-life scenarios and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well-defined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deadlines.  </a:t>
              </a:r>
            </a:p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     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Starting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my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journey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with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« Hackeuses » and the « Web and Mobile Web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Developer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 » program,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my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initial intention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was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to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work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as a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freelancer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in the long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term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.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However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,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with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all the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knowledge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imparted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to me, I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discovered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that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I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could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also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excel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as an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employee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. This program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marked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a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decisive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career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change for me,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leading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to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my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first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internship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and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then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to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my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current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job. </a:t>
              </a:r>
            </a:p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      To future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learners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, trust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your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trainers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and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learn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from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their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guidance.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They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understand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the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demands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of the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professional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world and have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your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best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interests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at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heart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. I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was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in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your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shoes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and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even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considered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quitting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the program, but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their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support and encouragement made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my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success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in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this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program possible. So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remember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,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this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journey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may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not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always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be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easy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, but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it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is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definitely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worth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fr-FR" sz="14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it</a:t>
              </a:r>
              <a:r>
                <a:rPr lang="fr-FR" sz="14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!</a:t>
              </a:r>
              <a:endParaRPr lang="fr-FR" sz="1450" dirty="0">
                <a:solidFill>
                  <a:srgbClr val="B7B7B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endParaRPr>
            </a:p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fr" dirty="0">
                  <a:solidFill>
                    <a:srgbClr val="B7B7B7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endParaRPr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" name="Google Shape;287;p27">
              <a:extLst>
                <a:ext uri="{FF2B5EF4-FFF2-40B4-BE49-F238E27FC236}">
                  <a16:creationId xmlns:a16="http://schemas.microsoft.com/office/drawing/2014/main" id="{B39F3587-9411-ED88-95C7-DE95783F3749}"/>
                </a:ext>
              </a:extLst>
            </p:cNvPr>
            <p:cNvSpPr/>
            <p:nvPr/>
          </p:nvSpPr>
          <p:spPr>
            <a:xfrm rot="10800000" flipH="1">
              <a:off x="661775" y="1526249"/>
              <a:ext cx="6298200" cy="336900"/>
            </a:xfrm>
            <a:prstGeom prst="rect">
              <a:avLst/>
            </a:prstGeom>
            <a:solidFill>
              <a:srgbClr val="CE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88;p27">
              <a:extLst>
                <a:ext uri="{FF2B5EF4-FFF2-40B4-BE49-F238E27FC236}">
                  <a16:creationId xmlns:a16="http://schemas.microsoft.com/office/drawing/2014/main" id="{1C41AD95-06B5-B36B-938F-612AF11B2F9A}"/>
                </a:ext>
              </a:extLst>
            </p:cNvPr>
            <p:cNvSpPr txBox="1"/>
            <p:nvPr/>
          </p:nvSpPr>
          <p:spPr>
            <a:xfrm>
              <a:off x="2245025" y="1493725"/>
              <a:ext cx="29085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b="1" dirty="0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Aya, 21 years</a:t>
              </a:r>
              <a:br>
                <a:rPr lang="fr" b="1" dirty="0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</a:br>
              <a:endParaRPr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7" name="Google Shape;289;p27" descr="quote.png">
            <a:extLst>
              <a:ext uri="{FF2B5EF4-FFF2-40B4-BE49-F238E27FC236}">
                <a16:creationId xmlns:a16="http://schemas.microsoft.com/office/drawing/2014/main" id="{F3D7D7BD-1DA6-485D-7B6E-9F9DD45424B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1913" y="7208018"/>
            <a:ext cx="210248" cy="210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91;p27" descr="quote.png">
            <a:extLst>
              <a:ext uri="{FF2B5EF4-FFF2-40B4-BE49-F238E27FC236}">
                <a16:creationId xmlns:a16="http://schemas.microsoft.com/office/drawing/2014/main" id="{B33AC173-97A4-7906-6A6E-4ADED050E5D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789941" y="2808805"/>
            <a:ext cx="210249" cy="210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0992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8"/>
          <p:cNvSpPr txBox="1">
            <a:spLocks noGrp="1"/>
          </p:cNvSpPr>
          <p:nvPr>
            <p:ph type="ctrTitle"/>
          </p:nvPr>
        </p:nvSpPr>
        <p:spPr>
          <a:xfrm>
            <a:off x="247235" y="607189"/>
            <a:ext cx="7044600" cy="7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 dirty="0">
                <a:solidFill>
                  <a:srgbClr val="CE0033"/>
                </a:solidFill>
                <a:latin typeface="Roboto"/>
                <a:ea typeface="Roboto"/>
                <a:cs typeface="Roboto"/>
                <a:sym typeface="Roboto"/>
              </a:rPr>
              <a:t>THE #HACKEUSES PROGRAM </a:t>
            </a:r>
            <a:endParaRPr dirty="0">
              <a:solidFill>
                <a:srgbClr val="CE003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dirty="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rPr>
              <a:t>TESTIMONIALS</a:t>
            </a:r>
            <a:endParaRPr dirty="0"/>
          </a:p>
        </p:txBody>
      </p:sp>
      <p:sp>
        <p:nvSpPr>
          <p:cNvPr id="299" name="Google Shape;299;p28"/>
          <p:cNvSpPr/>
          <p:nvPr/>
        </p:nvSpPr>
        <p:spPr>
          <a:xfrm>
            <a:off x="-1375" y="10182900"/>
            <a:ext cx="7560000" cy="257100"/>
          </a:xfrm>
          <a:prstGeom prst="rect">
            <a:avLst/>
          </a:prstGeom>
          <a:solidFill>
            <a:srgbClr val="CE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8"/>
          <p:cNvSpPr/>
          <p:nvPr/>
        </p:nvSpPr>
        <p:spPr>
          <a:xfrm>
            <a:off x="6778645" y="9753816"/>
            <a:ext cx="558000" cy="558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1" name="Google Shape;301;p28"/>
          <p:cNvGrpSpPr/>
          <p:nvPr/>
        </p:nvGrpSpPr>
        <p:grpSpPr>
          <a:xfrm>
            <a:off x="1408970" y="2416816"/>
            <a:ext cx="4721150" cy="3968821"/>
            <a:chOff x="661775" y="1493725"/>
            <a:chExt cx="6298225" cy="4359425"/>
          </a:xfrm>
        </p:grpSpPr>
        <p:sp>
          <p:nvSpPr>
            <p:cNvPr id="302" name="Google Shape;302;p28"/>
            <p:cNvSpPr/>
            <p:nvPr/>
          </p:nvSpPr>
          <p:spPr>
            <a:xfrm>
              <a:off x="661800" y="1771050"/>
              <a:ext cx="6298200" cy="4082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00013" dist="57150" dir="5400000" algn="bl" rotWithShape="0">
                <a:srgbClr val="D9D9D9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8"/>
            <p:cNvSpPr/>
            <p:nvPr/>
          </p:nvSpPr>
          <p:spPr>
            <a:xfrm rot="10800000" flipH="1">
              <a:off x="661775" y="1526249"/>
              <a:ext cx="6298200" cy="336900"/>
            </a:xfrm>
            <a:prstGeom prst="rect">
              <a:avLst/>
            </a:prstGeom>
            <a:solidFill>
              <a:srgbClr val="CE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8"/>
            <p:cNvSpPr txBox="1"/>
            <p:nvPr/>
          </p:nvSpPr>
          <p:spPr>
            <a:xfrm>
              <a:off x="2245025" y="1493725"/>
              <a:ext cx="29085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b="1" dirty="0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Aminata,  24 years</a:t>
              </a:r>
              <a:br>
                <a:rPr lang="fr" b="1" dirty="0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</a:br>
              <a:endParaRPr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305" name="Google Shape;305;p28" title="Simplon - Interview hackeuses promo Miss Cod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6113" y="2852063"/>
            <a:ext cx="4734925" cy="3551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8650" y="9756062"/>
            <a:ext cx="558000" cy="5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hlinkClick r:id="rId6"/>
            <a:extLst>
              <a:ext uri="{FF2B5EF4-FFF2-40B4-BE49-F238E27FC236}">
                <a16:creationId xmlns:a16="http://schemas.microsoft.com/office/drawing/2014/main" id="{3A2E5823-2CB2-677E-0661-CC5D0967A66E}"/>
              </a:ext>
            </a:extLst>
          </p:cNvPr>
          <p:cNvSpPr txBox="1"/>
          <p:nvPr/>
        </p:nvSpPr>
        <p:spPr>
          <a:xfrm>
            <a:off x="2730500" y="6550404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rgbClr val="0070C0"/>
                </a:solidFill>
              </a:rPr>
              <a:t>Link to the </a:t>
            </a:r>
            <a:r>
              <a:rPr lang="fr-FR" u="sng" dirty="0" err="1">
                <a:solidFill>
                  <a:srgbClr val="0070C0"/>
                </a:solidFill>
              </a:rPr>
              <a:t>video</a:t>
            </a:r>
            <a:endParaRPr lang="fr-FR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9"/>
          <p:cNvSpPr txBox="1">
            <a:spLocks noGrp="1"/>
          </p:cNvSpPr>
          <p:nvPr>
            <p:ph type="ctrTitle"/>
          </p:nvPr>
        </p:nvSpPr>
        <p:spPr>
          <a:xfrm>
            <a:off x="256325" y="558150"/>
            <a:ext cx="7044600" cy="7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dirty="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rPr>
              <a:t>Dates &amp; enrollment</a:t>
            </a:r>
            <a:endParaRPr dirty="0"/>
          </a:p>
        </p:txBody>
      </p:sp>
      <p:sp>
        <p:nvSpPr>
          <p:cNvPr id="313" name="Google Shape;313;p29"/>
          <p:cNvSpPr/>
          <p:nvPr/>
        </p:nvSpPr>
        <p:spPr>
          <a:xfrm>
            <a:off x="-1375" y="10182900"/>
            <a:ext cx="7560000" cy="257100"/>
          </a:xfrm>
          <a:prstGeom prst="rect">
            <a:avLst/>
          </a:prstGeom>
          <a:solidFill>
            <a:srgbClr val="CE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9"/>
          <p:cNvSpPr/>
          <p:nvPr/>
        </p:nvSpPr>
        <p:spPr>
          <a:xfrm>
            <a:off x="6778645" y="9753816"/>
            <a:ext cx="558000" cy="558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9"/>
          <p:cNvSpPr/>
          <p:nvPr/>
        </p:nvSpPr>
        <p:spPr>
          <a:xfrm>
            <a:off x="523175" y="3113975"/>
            <a:ext cx="6298200" cy="256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0013" dist="57150" dir="5400000" algn="bl" rotWithShape="0">
              <a:srgbClr val="D9D9D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9"/>
          <p:cNvSpPr txBox="1"/>
          <p:nvPr/>
        </p:nvSpPr>
        <p:spPr>
          <a:xfrm>
            <a:off x="664975" y="3152600"/>
            <a:ext cx="6298200" cy="1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Formation à venir </a:t>
            </a:r>
            <a:endParaRPr sz="2400" b="1"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CE0033"/>
                </a:solidFill>
                <a:latin typeface="Roboto Medium"/>
                <a:ea typeface="Roboto Medium"/>
                <a:cs typeface="Roboto Medium"/>
                <a:sym typeface="Roboto Medium"/>
              </a:rPr>
              <a:t>From August 5 to September 13, 20)</a:t>
            </a:r>
          </a:p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CE0033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CE0033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CE0033"/>
                </a:solidFill>
                <a:latin typeface="Roboto Medium"/>
                <a:ea typeface="Roboto Medium"/>
                <a:cs typeface="Roboto Medium"/>
                <a:sym typeface="Roboto Medium"/>
              </a:rPr>
              <a:t>Training location : Centre d’Employabilité Francophone (CEF) de Beyrouth, Beirut Digital District – BDD 1280</a:t>
            </a:r>
            <a:endParaRPr sz="1800" dirty="0">
              <a:solidFill>
                <a:srgbClr val="CE003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17" name="Google Shape;317;p29"/>
          <p:cNvSpPr/>
          <p:nvPr/>
        </p:nvSpPr>
        <p:spPr>
          <a:xfrm rot="10800000" flipH="1">
            <a:off x="661775" y="2831599"/>
            <a:ext cx="6298200" cy="336900"/>
          </a:xfrm>
          <a:prstGeom prst="rect">
            <a:avLst/>
          </a:prstGeom>
          <a:solidFill>
            <a:srgbClr val="CE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E0033"/>
              </a:solidFill>
            </a:endParaRPr>
          </a:p>
        </p:txBody>
      </p:sp>
      <p:sp>
        <p:nvSpPr>
          <p:cNvPr id="318" name="Google Shape;318;p29"/>
          <p:cNvSpPr/>
          <p:nvPr/>
        </p:nvSpPr>
        <p:spPr>
          <a:xfrm>
            <a:off x="3138275" y="1735400"/>
            <a:ext cx="1280700" cy="12807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E00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9" name="Google Shape;319;p29"/>
          <p:cNvPicPr preferRelativeResize="0"/>
          <p:nvPr/>
        </p:nvPicPr>
        <p:blipFill rotWithShape="1">
          <a:blip r:embed="rId3">
            <a:alphaModFix/>
          </a:blip>
          <a:srcRect l="4843" t="6085" r="3084" b="5207"/>
          <a:stretch/>
        </p:blipFill>
        <p:spPr>
          <a:xfrm>
            <a:off x="3389600" y="1940196"/>
            <a:ext cx="778050" cy="871108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9"/>
          <p:cNvSpPr/>
          <p:nvPr/>
        </p:nvSpPr>
        <p:spPr>
          <a:xfrm rot="10800000" flipH="1">
            <a:off x="-1375" y="6100300"/>
            <a:ext cx="7569300" cy="2985600"/>
          </a:xfrm>
          <a:prstGeom prst="rect">
            <a:avLst/>
          </a:prstGeom>
          <a:solidFill>
            <a:srgbClr val="CE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9"/>
          <p:cNvSpPr txBox="1"/>
          <p:nvPr/>
        </p:nvSpPr>
        <p:spPr>
          <a:xfrm>
            <a:off x="-102325" y="5984650"/>
            <a:ext cx="7778700" cy="32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to apply :</a:t>
            </a:r>
            <a:endParaRPr sz="18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Application </a:t>
            </a:r>
            <a:r>
              <a:rPr lang="fr-FR" sz="18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form</a:t>
            </a:r>
            <a:r>
              <a:rPr lang="fr-FR" sz="18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https://forms.gle/LPrz7GEy7bpuvnLR9</a:t>
            </a:r>
            <a:endParaRPr lang="fr-FR" sz="1800" u="sng" dirty="0">
              <a:solidFill>
                <a:srgbClr val="46788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For more information 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Call for applications</a:t>
            </a:r>
            <a:endParaRPr lang="fr-FR" sz="18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fr" u="sng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Contact</a:t>
            </a:r>
            <a:r>
              <a:rPr lang="fr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: </a:t>
            </a:r>
            <a:r>
              <a:rPr lang="fr-FR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CEF de Beyrouth </a:t>
            </a:r>
            <a:r>
              <a:rPr lang="fr-FR" sz="1600" b="1" i="0" u="none" strike="noStrike" dirty="0">
                <a:solidFill>
                  <a:srgbClr val="FFFFFF"/>
                </a:solidFill>
                <a:effectLst/>
                <a:latin typeface="Roboto Condensed" panose="02000000000000000000" pitchFamily="2" charset="0"/>
                <a:hlinkClick r:id="rId6"/>
              </a:rPr>
              <a:t>cef.lb.beyrouth@auf.org</a:t>
            </a:r>
            <a:r>
              <a:rPr lang="fr-FR" sz="1600" b="1" i="0" u="none" strike="noStrike" dirty="0">
                <a:solidFill>
                  <a:srgbClr val="FFFFFF"/>
                </a:solidFill>
                <a:effectLst/>
                <a:latin typeface="Roboto Condensed" panose="02000000000000000000" pitchFamily="2" charset="0"/>
              </a:rPr>
              <a:t> </a:t>
            </a:r>
            <a:endParaRPr sz="11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2" name="Google Shape;322;p29"/>
          <p:cNvSpPr txBox="1">
            <a:spLocks noGrp="1"/>
          </p:cNvSpPr>
          <p:nvPr>
            <p:ph type="body" idx="4294967295"/>
          </p:nvPr>
        </p:nvSpPr>
        <p:spPr>
          <a:xfrm>
            <a:off x="257700" y="9484031"/>
            <a:ext cx="7044600" cy="5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8575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B7B7B7"/>
                </a:solidFill>
                <a:latin typeface="Roboto Medium"/>
                <a:ea typeface="Roboto Medium"/>
                <a:cs typeface="Roboto Medium"/>
                <a:sym typeface="Roboto Medium"/>
              </a:rPr>
              <a:t>SAS SIMPLON.CO • 55 Rue de Vincennes • 93100 MONTREUIL • RCS Bobigny  792 791 329 00016 • Enregistrée sous le numéro 11 93 06676 93. Cet enregistrement ne vaut pas agrément de l’Etat •  hackeuses@simplon.co</a:t>
            </a:r>
            <a:endParaRPr sz="1400">
              <a:solidFill>
                <a:srgbClr val="B7B7B7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23" name="Google Shape;323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78650" y="9756062"/>
            <a:ext cx="558000" cy="5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9" descr="hackeuses.jpg"/>
          <p:cNvPicPr preferRelativeResize="0"/>
          <p:nvPr/>
        </p:nvPicPr>
        <p:blipFill rotWithShape="1">
          <a:blip r:embed="rId8">
            <a:alphaModFix amt="12000"/>
          </a:blip>
          <a:srcRect l="-111851" t="18176" r="121312" b="23113"/>
          <a:stretch/>
        </p:blipFill>
        <p:spPr>
          <a:xfrm>
            <a:off x="30875" y="2240830"/>
            <a:ext cx="7560000" cy="154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20"/>
          <p:cNvGrpSpPr/>
          <p:nvPr/>
        </p:nvGrpSpPr>
        <p:grpSpPr>
          <a:xfrm>
            <a:off x="-18199" y="10066185"/>
            <a:ext cx="7560259" cy="686195"/>
            <a:chOff x="0" y="6407250"/>
            <a:chExt cx="9144000" cy="450762"/>
          </a:xfrm>
        </p:grpSpPr>
        <p:sp>
          <p:nvSpPr>
            <p:cNvPr id="89" name="Google Shape;89;p20"/>
            <p:cNvSpPr/>
            <p:nvPr/>
          </p:nvSpPr>
          <p:spPr>
            <a:xfrm>
              <a:off x="0" y="6689112"/>
              <a:ext cx="9144000" cy="168900"/>
            </a:xfrm>
            <a:prstGeom prst="rect">
              <a:avLst/>
            </a:prstGeom>
            <a:solidFill>
              <a:srgbClr val="CE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" name="Google Shape;90;p20"/>
            <p:cNvGrpSpPr/>
            <p:nvPr/>
          </p:nvGrpSpPr>
          <p:grpSpPr>
            <a:xfrm>
              <a:off x="8656139" y="6407250"/>
              <a:ext cx="366612" cy="368022"/>
              <a:chOff x="8656139" y="6407250"/>
              <a:chExt cx="366612" cy="368022"/>
            </a:xfrm>
          </p:grpSpPr>
          <p:sp>
            <p:nvSpPr>
              <p:cNvPr id="91" name="Google Shape;91;p20"/>
              <p:cNvSpPr/>
              <p:nvPr/>
            </p:nvSpPr>
            <p:spPr>
              <a:xfrm>
                <a:off x="8656150" y="6407250"/>
                <a:ext cx="366600" cy="3666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92" name="Google Shape;92;p20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8656139" y="6408723"/>
                <a:ext cx="366549" cy="3665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93" name="Google Shape;93;p20"/>
          <p:cNvSpPr txBox="1">
            <a:spLocks noGrp="1"/>
          </p:cNvSpPr>
          <p:nvPr>
            <p:ph type="ctrTitle" idx="4294967295"/>
          </p:nvPr>
        </p:nvSpPr>
        <p:spPr>
          <a:xfrm>
            <a:off x="257695" y="173516"/>
            <a:ext cx="70446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 dirty="0">
                <a:solidFill>
                  <a:srgbClr val="CE0033"/>
                </a:solidFill>
                <a:latin typeface="Roboto"/>
                <a:ea typeface="Roboto"/>
                <a:cs typeface="Roboto"/>
                <a:sym typeface="Roboto"/>
              </a:rPr>
              <a:t>THE #HACKEUSES PROGRAM</a:t>
            </a:r>
            <a:endParaRPr sz="3000" dirty="0">
              <a:solidFill>
                <a:srgbClr val="CE00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 dirty="0">
                <a:latin typeface="Roboto"/>
                <a:ea typeface="Roboto"/>
                <a:cs typeface="Roboto"/>
                <a:sym typeface="Roboto"/>
              </a:rPr>
              <a:t>AN OBSERVATION... AND  NEEDS !</a:t>
            </a:r>
            <a:endParaRPr sz="1800" dirty="0"/>
          </a:p>
        </p:txBody>
      </p:sp>
      <p:sp>
        <p:nvSpPr>
          <p:cNvPr id="94" name="Google Shape;94;p20"/>
          <p:cNvSpPr txBox="1"/>
          <p:nvPr/>
        </p:nvSpPr>
        <p:spPr>
          <a:xfrm>
            <a:off x="-44858" y="1559974"/>
            <a:ext cx="7613400" cy="9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" sz="1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Women in digital careers : a</a:t>
            </a:r>
            <a:r>
              <a:rPr lang="fr" sz="17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" sz="1700" dirty="0">
                <a:solidFill>
                  <a:srgbClr val="E5013F"/>
                </a:solidFill>
                <a:latin typeface="Roboto"/>
                <a:ea typeface="Roboto"/>
                <a:cs typeface="Roboto"/>
                <a:sym typeface="Roboto"/>
              </a:rPr>
              <a:t>backslide ! </a:t>
            </a:r>
            <a:endParaRPr sz="1700" dirty="0">
              <a:solidFill>
                <a:srgbClr val="E5013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100" dirty="0">
              <a:solidFill>
                <a:srgbClr val="CE00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b="1" dirty="0">
                <a:solidFill>
                  <a:srgbClr val="CE0033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 sz="1300" b="1" dirty="0">
              <a:solidFill>
                <a:srgbClr val="CE00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solidFill>
                <a:srgbClr val="CE00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p20"/>
          <p:cNvSpPr/>
          <p:nvPr/>
        </p:nvSpPr>
        <p:spPr>
          <a:xfrm>
            <a:off x="326079" y="2331430"/>
            <a:ext cx="1816200" cy="1493100"/>
          </a:xfrm>
          <a:prstGeom prst="rect">
            <a:avLst/>
          </a:prstGeom>
          <a:solidFill>
            <a:srgbClr val="F8F8F8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01575" tIns="101575" rIns="101575" bIns="101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 dirty="0">
                <a:solidFill>
                  <a:srgbClr val="E71851"/>
                </a:solidFill>
                <a:latin typeface="Roboto"/>
                <a:ea typeface="Roboto"/>
                <a:cs typeface="Roboto"/>
                <a:sym typeface="Roboto"/>
              </a:rPr>
              <a:t>Gendered representations </a:t>
            </a:r>
            <a:r>
              <a:rPr lang="en-US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of professions: technical jobs for men and care-related jobs for women</a:t>
            </a:r>
            <a:endParaRPr lang="fr-FR" sz="11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p20"/>
          <p:cNvSpPr/>
          <p:nvPr/>
        </p:nvSpPr>
        <p:spPr>
          <a:xfrm>
            <a:off x="370600" y="5242619"/>
            <a:ext cx="1816200" cy="1356600"/>
          </a:xfrm>
          <a:prstGeom prst="rect">
            <a:avLst/>
          </a:prstGeom>
          <a:solidFill>
            <a:srgbClr val="F8F8F8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01575" tIns="101575" rIns="101575" bIns="1015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b="1" dirty="0">
                <a:solidFill>
                  <a:srgbClr val="E5013F"/>
                </a:solidFill>
                <a:latin typeface="Roboto"/>
                <a:ea typeface="Roboto"/>
                <a:cs typeface="Roboto"/>
                <a:sym typeface="Roboto"/>
              </a:rPr>
              <a:t>85 %</a:t>
            </a:r>
            <a:endParaRPr sz="1100" b="1" dirty="0">
              <a:solidFill>
                <a:srgbClr val="E5013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male applications for </a:t>
            </a:r>
            <a:r>
              <a:rPr lang="fr-FR" sz="11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technical</a:t>
            </a:r>
            <a:r>
              <a:rPr lang="fr-FR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positions in digital </a:t>
            </a:r>
            <a:r>
              <a:rPr lang="fr-FR" sz="11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technology</a:t>
            </a:r>
            <a:endParaRPr sz="11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p20"/>
          <p:cNvSpPr txBox="1"/>
          <p:nvPr/>
        </p:nvSpPr>
        <p:spPr>
          <a:xfrm>
            <a:off x="3157" y="6974129"/>
            <a:ext cx="7613400" cy="9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" sz="1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Ethical… and economical nonsense !</a:t>
            </a:r>
            <a:endParaRPr sz="17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718258" y="8829714"/>
            <a:ext cx="2623500" cy="106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b="1" dirty="0">
                <a:solidFill>
                  <a:srgbClr val="E5013F"/>
                </a:solidFill>
                <a:latin typeface="Roboto"/>
                <a:ea typeface="Roboto"/>
                <a:cs typeface="Roboto"/>
                <a:sym typeface="Roboto"/>
              </a:rPr>
              <a:t>900’000</a:t>
            </a:r>
            <a:endParaRPr sz="11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vacant positions in the digital sector in 2020</a:t>
            </a:r>
            <a:endParaRPr sz="11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p20"/>
          <p:cNvSpPr/>
          <p:nvPr/>
        </p:nvSpPr>
        <p:spPr>
          <a:xfrm rot="10800000">
            <a:off x="756477" y="7970727"/>
            <a:ext cx="5962800" cy="589500"/>
          </a:xfrm>
          <a:prstGeom prst="triangle">
            <a:avLst>
              <a:gd name="adj" fmla="val 50000"/>
            </a:avLst>
          </a:prstGeom>
          <a:solidFill>
            <a:srgbClr val="FEFEFE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00" name="Google Shape;100;p20"/>
          <p:cNvSpPr/>
          <p:nvPr/>
        </p:nvSpPr>
        <p:spPr>
          <a:xfrm>
            <a:off x="4084571" y="8790414"/>
            <a:ext cx="2281500" cy="11466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dirty="0">
              <a:solidFill>
                <a:srgbClr val="E5013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b="1" dirty="0">
                <a:solidFill>
                  <a:srgbClr val="E5013F"/>
                </a:solidFill>
                <a:latin typeface="Roboto"/>
                <a:ea typeface="Roboto"/>
                <a:cs typeface="Roboto"/>
                <a:sym typeface="Roboto"/>
              </a:rPr>
              <a:t>9 M€</a:t>
            </a:r>
            <a:r>
              <a:rPr lang="fr" sz="11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would be added to the European GDP if the digital sector were gender-balanced</a:t>
            </a:r>
            <a:endParaRPr sz="1100" b="1" dirty="0">
              <a:solidFill>
                <a:srgbClr val="E501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01;p20"/>
          <p:cNvSpPr/>
          <p:nvPr/>
        </p:nvSpPr>
        <p:spPr>
          <a:xfrm>
            <a:off x="2798787" y="5242619"/>
            <a:ext cx="1816200" cy="1356600"/>
          </a:xfrm>
          <a:prstGeom prst="rect">
            <a:avLst/>
          </a:prstGeom>
          <a:solidFill>
            <a:srgbClr val="F8F8F8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01575" tIns="101575" rIns="101575" bIns="101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b="1" dirty="0">
                <a:solidFill>
                  <a:srgbClr val="CD003A"/>
                </a:solidFill>
                <a:latin typeface="Roboto"/>
                <a:ea typeface="Roboto"/>
                <a:cs typeface="Roboto"/>
                <a:sym typeface="Roboto"/>
              </a:rPr>
              <a:t>15%</a:t>
            </a:r>
            <a:r>
              <a:rPr lang="fr" sz="11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of technicians in studies and development</a:t>
            </a:r>
            <a:endParaRPr sz="11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" name="Google Shape;102;p20"/>
          <p:cNvSpPr/>
          <p:nvPr/>
        </p:nvSpPr>
        <p:spPr>
          <a:xfrm>
            <a:off x="5225321" y="5263684"/>
            <a:ext cx="1816200" cy="1356600"/>
          </a:xfrm>
          <a:prstGeom prst="rect">
            <a:avLst/>
          </a:prstGeom>
          <a:solidFill>
            <a:srgbClr val="F8F8F8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01575" tIns="101575" rIns="101575" bIns="1015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Among the companies in the STOXX 600, those in the ICT sector are the only ones with </a:t>
            </a:r>
            <a:r>
              <a:rPr lang="en-US" sz="1100" b="1" dirty="0">
                <a:solidFill>
                  <a:srgbClr val="E71851"/>
                </a:solidFill>
                <a:latin typeface="Roboto"/>
                <a:ea typeface="Roboto"/>
                <a:cs typeface="Roboto"/>
                <a:sym typeface="Roboto"/>
              </a:rPr>
              <a:t>no female CEOs</a:t>
            </a:r>
            <a:endParaRPr sz="1100" b="1" dirty="0">
              <a:solidFill>
                <a:srgbClr val="E201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" name="Google Shape;103;p20"/>
          <p:cNvSpPr/>
          <p:nvPr/>
        </p:nvSpPr>
        <p:spPr>
          <a:xfrm rot="10800000">
            <a:off x="756477" y="4142727"/>
            <a:ext cx="5962800" cy="589500"/>
          </a:xfrm>
          <a:prstGeom prst="triangle">
            <a:avLst>
              <a:gd name="adj" fmla="val 50000"/>
            </a:avLst>
          </a:prstGeom>
          <a:solidFill>
            <a:srgbClr val="FEFEFE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04" name="Google Shape;104;p20"/>
          <p:cNvSpPr/>
          <p:nvPr/>
        </p:nvSpPr>
        <p:spPr>
          <a:xfrm>
            <a:off x="2783079" y="2331430"/>
            <a:ext cx="1816200" cy="1493100"/>
          </a:xfrm>
          <a:prstGeom prst="rect">
            <a:avLst/>
          </a:prstGeom>
          <a:solidFill>
            <a:srgbClr val="F8F8F8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01575" tIns="101575" rIns="101575" bIns="101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</a:t>
            </a:r>
            <a:r>
              <a:rPr lang="en-US" sz="1100" b="1" dirty="0">
                <a:solidFill>
                  <a:srgbClr val="E71851"/>
                </a:solidFill>
                <a:latin typeface="Roboto"/>
                <a:ea typeface="Roboto"/>
                <a:cs typeface="Roboto"/>
                <a:sym typeface="Roboto"/>
              </a:rPr>
              <a:t>masculine cyberculture </a:t>
            </a:r>
            <a:r>
              <a:rPr lang="en-US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 a </a:t>
            </a:r>
            <a:r>
              <a:rPr lang="en-US" sz="1100" b="1" dirty="0">
                <a:solidFill>
                  <a:srgbClr val="E71851"/>
                </a:solidFill>
                <a:latin typeface="Roboto"/>
                <a:ea typeface="Roboto"/>
                <a:cs typeface="Roboto"/>
                <a:sym typeface="Roboto"/>
              </a:rPr>
              <a:t>suspicion of incompetence </a:t>
            </a:r>
            <a:r>
              <a:rPr lang="en-US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towards the technical skills of women</a:t>
            </a:r>
            <a:endParaRPr lang="fr-FR" sz="11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5240079" y="2331430"/>
            <a:ext cx="1816200" cy="1493100"/>
          </a:xfrm>
          <a:prstGeom prst="rect">
            <a:avLst/>
          </a:prstGeom>
          <a:solidFill>
            <a:srgbClr val="F8F8F8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01575" tIns="101575" rIns="101575" bIns="101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 dirty="0">
                <a:solidFill>
                  <a:srgbClr val="E20143"/>
                </a:solidFill>
                <a:latin typeface="Roboto"/>
                <a:ea typeface="Roboto"/>
                <a:cs typeface="Roboto"/>
                <a:sym typeface="Roboto"/>
              </a:rPr>
              <a:t>Bias of “probable fate": </a:t>
            </a:r>
            <a:r>
              <a:rPr lang="en-US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women's orientation and self-orientation towards non-technical careers</a:t>
            </a:r>
            <a:endParaRPr lang="fr-FR" sz="11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ctrTitle"/>
          </p:nvPr>
        </p:nvSpPr>
        <p:spPr>
          <a:xfrm>
            <a:off x="256325" y="710550"/>
            <a:ext cx="7044600" cy="7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dirty="0">
                <a:solidFill>
                  <a:srgbClr val="CE0033"/>
                </a:solidFill>
                <a:latin typeface="Roboto"/>
                <a:ea typeface="Roboto"/>
                <a:cs typeface="Roboto"/>
                <a:sym typeface="Roboto"/>
              </a:rPr>
              <a:t>THE #HACKEUSES PROGRAM</a:t>
            </a:r>
            <a:br>
              <a:rPr lang="fr" sz="3000" dirty="0">
                <a:solidFill>
                  <a:srgbClr val="CE003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fr" sz="3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POSITIONING AND OBJECTIVES 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11" name="Google Shape;111;p21"/>
          <p:cNvSpPr/>
          <p:nvPr/>
        </p:nvSpPr>
        <p:spPr>
          <a:xfrm>
            <a:off x="663825" y="3660100"/>
            <a:ext cx="2701200" cy="1767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0013" dist="57150" dir="5400000" algn="bl" rotWithShape="0">
              <a:srgbClr val="D9D9D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1"/>
          <p:cNvSpPr txBox="1"/>
          <p:nvPr/>
        </p:nvSpPr>
        <p:spPr>
          <a:xfrm>
            <a:off x="665200" y="3812500"/>
            <a:ext cx="2701200" cy="11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200" b="1" dirty="0">
                <a:latin typeface="Roboto"/>
                <a:ea typeface="Roboto"/>
                <a:cs typeface="Roboto"/>
                <a:sym typeface="Roboto"/>
              </a:rPr>
              <a:t>REGAINING THE MOTIVATION to </a:t>
            </a:r>
            <a:r>
              <a:rPr lang="fr-FR" sz="1200" b="1" dirty="0" err="1">
                <a:latin typeface="Roboto"/>
                <a:ea typeface="Roboto"/>
                <a:cs typeface="Roboto"/>
                <a:sym typeface="Roboto"/>
              </a:rPr>
              <a:t>learn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 dirty="0">
                <a:latin typeface="Roboto Light"/>
                <a:ea typeface="Roboto Light"/>
                <a:cs typeface="Roboto Light"/>
                <a:sym typeface="Roboto Light"/>
              </a:rPr>
              <a:t>  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 dirty="0">
                <a:latin typeface="Roboto"/>
                <a:ea typeface="Roboto"/>
                <a:cs typeface="Roboto"/>
                <a:sym typeface="Roboto"/>
              </a:rPr>
              <a:t>&gt;  </a:t>
            </a: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Developing one's creativity and curiosity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 dirty="0">
                <a:latin typeface="Roboto"/>
                <a:ea typeface="Roboto"/>
                <a:cs typeface="Roboto"/>
                <a:sym typeface="Roboto"/>
              </a:rPr>
              <a:t>&gt;  </a:t>
            </a:r>
            <a:r>
              <a:rPr lang="fr-FR" sz="1200" dirty="0" err="1">
                <a:latin typeface="Roboto"/>
                <a:ea typeface="Roboto"/>
                <a:cs typeface="Roboto"/>
                <a:sym typeface="Roboto"/>
              </a:rPr>
              <a:t>Regaining</a:t>
            </a:r>
            <a:r>
              <a:rPr lang="fr-FR" sz="1200" dirty="0">
                <a:latin typeface="Roboto"/>
                <a:ea typeface="Roboto"/>
                <a:cs typeface="Roboto"/>
                <a:sym typeface="Roboto"/>
              </a:rPr>
              <a:t> confidence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 dirty="0">
                <a:latin typeface="Roboto"/>
                <a:ea typeface="Roboto"/>
                <a:cs typeface="Roboto"/>
                <a:sym typeface="Roboto"/>
              </a:rPr>
              <a:t>&gt;  Discovering a vocation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13" name="Google Shape;113;p21"/>
          <p:cNvSpPr/>
          <p:nvPr/>
        </p:nvSpPr>
        <p:spPr>
          <a:xfrm>
            <a:off x="2324375" y="1846325"/>
            <a:ext cx="2908500" cy="702300"/>
          </a:xfrm>
          <a:prstGeom prst="rect">
            <a:avLst/>
          </a:prstGeom>
          <a:noFill/>
          <a:ln w="9525" cap="flat" cmpd="sng">
            <a:solidFill>
              <a:srgbClr val="CE00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1"/>
          <p:cNvSpPr txBox="1"/>
          <p:nvPr/>
        </p:nvSpPr>
        <p:spPr>
          <a:xfrm>
            <a:off x="2645525" y="1918625"/>
            <a:ext cx="22662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 dirty="0">
                <a:solidFill>
                  <a:srgbClr val="CE0033"/>
                </a:solidFill>
                <a:latin typeface="Roboto"/>
                <a:ea typeface="Roboto"/>
                <a:cs typeface="Roboto"/>
                <a:sym typeface="Roboto"/>
              </a:rPr>
              <a:t>Strong axes</a:t>
            </a:r>
            <a:endParaRPr sz="2400" b="1" dirty="0">
              <a:solidFill>
                <a:srgbClr val="CE00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21"/>
          <p:cNvSpPr/>
          <p:nvPr/>
        </p:nvSpPr>
        <p:spPr>
          <a:xfrm>
            <a:off x="-1375" y="10182900"/>
            <a:ext cx="7560000" cy="257100"/>
          </a:xfrm>
          <a:prstGeom prst="rect">
            <a:avLst/>
          </a:prstGeom>
          <a:solidFill>
            <a:srgbClr val="CE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1"/>
          <p:cNvSpPr/>
          <p:nvPr/>
        </p:nvSpPr>
        <p:spPr>
          <a:xfrm>
            <a:off x="663825" y="3660100"/>
            <a:ext cx="2701200" cy="81600"/>
          </a:xfrm>
          <a:prstGeom prst="rect">
            <a:avLst/>
          </a:prstGeom>
          <a:solidFill>
            <a:srgbClr val="CE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4800" y="2871313"/>
            <a:ext cx="976175" cy="97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/>
          <p:nvPr/>
        </p:nvSpPr>
        <p:spPr>
          <a:xfrm>
            <a:off x="1145937" y="9096900"/>
            <a:ext cx="5162700" cy="808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0013" dist="57150" dir="5400000" algn="bl" rotWithShape="0">
              <a:srgbClr val="D9D9D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1"/>
          <p:cNvSpPr txBox="1"/>
          <p:nvPr/>
        </p:nvSpPr>
        <p:spPr>
          <a:xfrm>
            <a:off x="1166937" y="9131075"/>
            <a:ext cx="51207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200" b="1" dirty="0">
                <a:latin typeface="Roboto"/>
                <a:ea typeface="Roboto"/>
                <a:cs typeface="Roboto"/>
                <a:sym typeface="Roboto"/>
              </a:rPr>
              <a:t>SELF ORIENTATION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dirty="0">
                <a:latin typeface="Roboto Medium"/>
                <a:ea typeface="Roboto Medium"/>
                <a:cs typeface="Roboto Medium"/>
                <a:sym typeface="Roboto Medium"/>
              </a:rPr>
              <a:t>towards a project for further training in one of the digital professions</a:t>
            </a:r>
            <a:endParaRPr sz="28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21"/>
          <p:cNvSpPr/>
          <p:nvPr/>
        </p:nvSpPr>
        <p:spPr>
          <a:xfrm>
            <a:off x="1145937" y="9028825"/>
            <a:ext cx="5162700" cy="81600"/>
          </a:xfrm>
          <a:prstGeom prst="rect">
            <a:avLst/>
          </a:prstGeom>
          <a:solidFill>
            <a:srgbClr val="CE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1"/>
          <p:cNvSpPr/>
          <p:nvPr/>
        </p:nvSpPr>
        <p:spPr>
          <a:xfrm>
            <a:off x="4359725" y="6419375"/>
            <a:ext cx="2701200" cy="1767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0013" dist="57150" dir="5400000" algn="bl" rotWithShape="0">
              <a:srgbClr val="D9D9D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1"/>
          <p:cNvSpPr txBox="1"/>
          <p:nvPr/>
        </p:nvSpPr>
        <p:spPr>
          <a:xfrm>
            <a:off x="4361100" y="6571775"/>
            <a:ext cx="2701200" cy="11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200" b="1" dirty="0">
                <a:latin typeface="Roboto"/>
                <a:ea typeface="Roboto"/>
                <a:cs typeface="Roboto"/>
                <a:sym typeface="Roboto"/>
              </a:rPr>
              <a:t>DEVELOPING </a:t>
            </a:r>
            <a:r>
              <a:rPr lang="fr-FR" sz="1200" b="1" dirty="0" err="1">
                <a:latin typeface="Roboto"/>
                <a:ea typeface="Roboto"/>
                <a:cs typeface="Roboto"/>
                <a:sym typeface="Roboto"/>
              </a:rPr>
              <a:t>one’s</a:t>
            </a:r>
            <a:r>
              <a:rPr lang="fr-FR" sz="1200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FR" sz="1200" b="1" dirty="0" err="1">
                <a:latin typeface="Roboto"/>
                <a:ea typeface="Roboto"/>
                <a:cs typeface="Roboto"/>
                <a:sym typeface="Roboto"/>
              </a:rPr>
              <a:t>softskills</a:t>
            </a:r>
            <a:endParaRPr sz="1200" b="1" i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 dirty="0">
                <a:latin typeface="Roboto"/>
                <a:ea typeface="Roboto"/>
                <a:cs typeface="Roboto"/>
                <a:sym typeface="Roboto"/>
              </a:rPr>
              <a:t>&gt; </a:t>
            </a:r>
            <a:r>
              <a:rPr lang="fr-FR" sz="1200" dirty="0" err="1">
                <a:latin typeface="Roboto"/>
                <a:ea typeface="Roboto"/>
                <a:cs typeface="Roboto"/>
                <a:sym typeface="Roboto"/>
              </a:rPr>
              <a:t>Being</a:t>
            </a:r>
            <a:r>
              <a:rPr lang="fr-FR" sz="12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FR" sz="1200" dirty="0" err="1">
                <a:latin typeface="Roboto"/>
                <a:ea typeface="Roboto"/>
                <a:cs typeface="Roboto"/>
                <a:sym typeface="Roboto"/>
              </a:rPr>
              <a:t>independent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 dirty="0">
                <a:latin typeface="Roboto"/>
                <a:ea typeface="Roboto"/>
                <a:cs typeface="Roboto"/>
                <a:sym typeface="Roboto"/>
              </a:rPr>
              <a:t>&gt; </a:t>
            </a: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Working in a group and helping each other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 dirty="0">
                <a:latin typeface="Roboto"/>
                <a:ea typeface="Roboto"/>
                <a:cs typeface="Roboto"/>
                <a:sym typeface="Roboto"/>
              </a:rPr>
              <a:t>&gt; </a:t>
            </a:r>
            <a:r>
              <a:rPr lang="fr-FR" sz="1200" dirty="0">
                <a:latin typeface="Roboto"/>
                <a:ea typeface="Roboto"/>
                <a:cs typeface="Roboto"/>
                <a:sym typeface="Roboto"/>
              </a:rPr>
              <a:t>Public </a:t>
            </a:r>
            <a:r>
              <a:rPr lang="fr-FR" sz="1200" dirty="0" err="1">
                <a:latin typeface="Roboto"/>
                <a:ea typeface="Roboto"/>
                <a:cs typeface="Roboto"/>
                <a:sym typeface="Roboto"/>
              </a:rPr>
              <a:t>speaking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 dirty="0">
                <a:latin typeface="Roboto"/>
                <a:ea typeface="Roboto"/>
                <a:cs typeface="Roboto"/>
                <a:sym typeface="Roboto"/>
              </a:rPr>
              <a:t>&gt; Formalizing ideas in writing</a:t>
            </a:r>
            <a:endParaRPr sz="30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3" name="Google Shape;123;p21"/>
          <p:cNvSpPr/>
          <p:nvPr/>
        </p:nvSpPr>
        <p:spPr>
          <a:xfrm>
            <a:off x="4359725" y="6419375"/>
            <a:ext cx="2701200" cy="81600"/>
          </a:xfrm>
          <a:prstGeom prst="rect">
            <a:avLst/>
          </a:prstGeom>
          <a:solidFill>
            <a:srgbClr val="FF00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1"/>
          <p:cNvSpPr/>
          <p:nvPr/>
        </p:nvSpPr>
        <p:spPr>
          <a:xfrm>
            <a:off x="4398675" y="3678150"/>
            <a:ext cx="2701200" cy="1767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0013" dist="57150" dir="5400000" algn="bl" rotWithShape="0">
              <a:srgbClr val="D9D9D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1"/>
          <p:cNvSpPr txBox="1"/>
          <p:nvPr/>
        </p:nvSpPr>
        <p:spPr>
          <a:xfrm>
            <a:off x="4399375" y="3820575"/>
            <a:ext cx="2701200" cy="15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dirty="0">
                <a:latin typeface="Roboto"/>
                <a:ea typeface="Roboto"/>
                <a:cs typeface="Roboto"/>
                <a:sym typeface="Roboto"/>
              </a:rPr>
              <a:t>DISCOVERING the professional ecosystem of digital technology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 dirty="0">
                <a:latin typeface="Roboto"/>
                <a:ea typeface="Roboto"/>
                <a:cs typeface="Roboto"/>
                <a:sym typeface="Roboto"/>
              </a:rPr>
              <a:t>&gt; </a:t>
            </a: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Meeting professionals and role models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 dirty="0">
                <a:latin typeface="Roboto"/>
                <a:ea typeface="Roboto"/>
                <a:cs typeface="Roboto"/>
                <a:sym typeface="Roboto"/>
              </a:rPr>
              <a:t>&gt; </a:t>
            </a: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Discovering key locations in the digital ecosystem</a:t>
            </a:r>
            <a:endParaRPr sz="2800" b="1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6" name="Google Shape;126;p21"/>
          <p:cNvSpPr/>
          <p:nvPr/>
        </p:nvSpPr>
        <p:spPr>
          <a:xfrm>
            <a:off x="4398675" y="3678150"/>
            <a:ext cx="2701200" cy="81600"/>
          </a:xfrm>
          <a:prstGeom prst="rect">
            <a:avLst/>
          </a:prstGeom>
          <a:solidFill>
            <a:srgbClr val="CE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1175" y="2879038"/>
            <a:ext cx="976175" cy="97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1905" y="8235338"/>
            <a:ext cx="976175" cy="97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1"/>
          <p:cNvSpPr/>
          <p:nvPr/>
        </p:nvSpPr>
        <p:spPr>
          <a:xfrm>
            <a:off x="6778645" y="9753816"/>
            <a:ext cx="558000" cy="558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1"/>
          <p:cNvSpPr/>
          <p:nvPr/>
        </p:nvSpPr>
        <p:spPr>
          <a:xfrm>
            <a:off x="4359038" y="6419375"/>
            <a:ext cx="2701200" cy="81600"/>
          </a:xfrm>
          <a:prstGeom prst="rect">
            <a:avLst/>
          </a:prstGeom>
          <a:solidFill>
            <a:srgbClr val="CE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1"/>
          <p:cNvSpPr/>
          <p:nvPr/>
        </p:nvSpPr>
        <p:spPr>
          <a:xfrm>
            <a:off x="608938" y="6378500"/>
            <a:ext cx="2701200" cy="1767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0013" dist="57150" dir="5400000" algn="bl" rotWithShape="0">
              <a:srgbClr val="D9D9D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1"/>
          <p:cNvSpPr txBox="1"/>
          <p:nvPr/>
        </p:nvSpPr>
        <p:spPr>
          <a:xfrm>
            <a:off x="610313" y="6530900"/>
            <a:ext cx="2701200" cy="13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dirty="0">
                <a:latin typeface="Roboto"/>
                <a:ea typeface="Roboto"/>
                <a:cs typeface="Roboto"/>
                <a:sym typeface="Roboto"/>
              </a:rPr>
              <a:t>ACQUIRING a foundation of digital skills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 dirty="0">
                <a:latin typeface="Roboto"/>
                <a:ea typeface="Roboto"/>
                <a:cs typeface="Roboto"/>
                <a:sym typeface="Roboto"/>
              </a:rPr>
              <a:t>&gt; </a:t>
            </a:r>
            <a:r>
              <a:rPr lang="fr-FR" sz="1200" dirty="0">
                <a:latin typeface="Roboto"/>
                <a:ea typeface="Roboto"/>
                <a:cs typeface="Roboto"/>
                <a:sym typeface="Roboto"/>
              </a:rPr>
              <a:t>Digital culture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 dirty="0">
                <a:latin typeface="Roboto"/>
                <a:ea typeface="Roboto"/>
                <a:cs typeface="Roboto"/>
                <a:sym typeface="Roboto"/>
              </a:rPr>
              <a:t>&gt; </a:t>
            </a:r>
            <a:r>
              <a:rPr lang="fr-FR" sz="1200" dirty="0">
                <a:latin typeface="Roboto"/>
                <a:ea typeface="Roboto"/>
                <a:cs typeface="Roboto"/>
                <a:sym typeface="Roboto"/>
              </a:rPr>
              <a:t>Digital techniques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 dirty="0">
                <a:latin typeface="Roboto"/>
                <a:ea typeface="Roboto"/>
                <a:cs typeface="Roboto"/>
                <a:sym typeface="Roboto"/>
              </a:rPr>
              <a:t>&gt; </a:t>
            </a:r>
            <a:r>
              <a:rPr lang="fr-FR" sz="1200" dirty="0">
                <a:latin typeface="Roboto"/>
                <a:ea typeface="Roboto"/>
                <a:cs typeface="Roboto"/>
                <a:sym typeface="Roboto"/>
              </a:rPr>
              <a:t>Introduction to Agile </a:t>
            </a:r>
            <a:r>
              <a:rPr lang="fr-FR" sz="1200" dirty="0" err="1">
                <a:latin typeface="Roboto"/>
                <a:ea typeface="Roboto"/>
                <a:cs typeface="Roboto"/>
                <a:sym typeface="Roboto"/>
              </a:rPr>
              <a:t>project</a:t>
            </a:r>
            <a:r>
              <a:rPr lang="fr-FR" sz="1200" dirty="0">
                <a:latin typeface="Roboto"/>
                <a:ea typeface="Roboto"/>
                <a:cs typeface="Roboto"/>
                <a:sym typeface="Roboto"/>
              </a:rPr>
              <a:t> management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21"/>
          <p:cNvSpPr/>
          <p:nvPr/>
        </p:nvSpPr>
        <p:spPr>
          <a:xfrm>
            <a:off x="594513" y="6398325"/>
            <a:ext cx="2701200" cy="81600"/>
          </a:xfrm>
          <a:prstGeom prst="rect">
            <a:avLst/>
          </a:prstGeom>
          <a:solidFill>
            <a:srgbClr val="CE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" name="Google Shape;13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23613" y="5621073"/>
            <a:ext cx="976175" cy="97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71450" y="5602025"/>
            <a:ext cx="976175" cy="97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78650" y="9756062"/>
            <a:ext cx="558000" cy="5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Google Shape;141;p22"/>
          <p:cNvCxnSpPr/>
          <p:nvPr/>
        </p:nvCxnSpPr>
        <p:spPr>
          <a:xfrm rot="10800000">
            <a:off x="7098515" y="3612480"/>
            <a:ext cx="900" cy="1846200"/>
          </a:xfrm>
          <a:prstGeom prst="straightConnector1">
            <a:avLst/>
          </a:prstGeom>
          <a:noFill/>
          <a:ln w="19050" cap="flat" cmpd="sng">
            <a:solidFill>
              <a:srgbClr val="CE0033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42" name="Google Shape;142;p22"/>
          <p:cNvCxnSpPr/>
          <p:nvPr/>
        </p:nvCxnSpPr>
        <p:spPr>
          <a:xfrm rot="10800000">
            <a:off x="6031715" y="5593680"/>
            <a:ext cx="900" cy="1846200"/>
          </a:xfrm>
          <a:prstGeom prst="straightConnector1">
            <a:avLst/>
          </a:prstGeom>
          <a:noFill/>
          <a:ln w="19050" cap="flat" cmpd="sng">
            <a:solidFill>
              <a:srgbClr val="CE0033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43" name="Google Shape;143;p22"/>
          <p:cNvCxnSpPr/>
          <p:nvPr/>
        </p:nvCxnSpPr>
        <p:spPr>
          <a:xfrm rot="10800000">
            <a:off x="4583915" y="3612480"/>
            <a:ext cx="900" cy="1846200"/>
          </a:xfrm>
          <a:prstGeom prst="straightConnector1">
            <a:avLst/>
          </a:prstGeom>
          <a:noFill/>
          <a:ln w="19050" cap="flat" cmpd="sng">
            <a:solidFill>
              <a:srgbClr val="CE0033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44" name="Google Shape;144;p22"/>
          <p:cNvCxnSpPr/>
          <p:nvPr/>
        </p:nvCxnSpPr>
        <p:spPr>
          <a:xfrm rot="10800000">
            <a:off x="3745715" y="5746080"/>
            <a:ext cx="900" cy="1846200"/>
          </a:xfrm>
          <a:prstGeom prst="straightConnector1">
            <a:avLst/>
          </a:prstGeom>
          <a:noFill/>
          <a:ln w="19050" cap="flat" cmpd="sng">
            <a:solidFill>
              <a:srgbClr val="CE0033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45" name="Google Shape;145;p22"/>
          <p:cNvCxnSpPr/>
          <p:nvPr/>
        </p:nvCxnSpPr>
        <p:spPr>
          <a:xfrm rot="10800000">
            <a:off x="2259327" y="4457643"/>
            <a:ext cx="3900" cy="1038000"/>
          </a:xfrm>
          <a:prstGeom prst="straightConnector1">
            <a:avLst/>
          </a:prstGeom>
          <a:noFill/>
          <a:ln w="19050" cap="flat" cmpd="sng">
            <a:solidFill>
              <a:srgbClr val="CE0033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46" name="Google Shape;146;p22"/>
          <p:cNvCxnSpPr/>
          <p:nvPr/>
        </p:nvCxnSpPr>
        <p:spPr>
          <a:xfrm rot="10800000">
            <a:off x="1231115" y="5593680"/>
            <a:ext cx="900" cy="1846200"/>
          </a:xfrm>
          <a:prstGeom prst="straightConnector1">
            <a:avLst/>
          </a:prstGeom>
          <a:noFill/>
          <a:ln w="19050" cap="flat" cmpd="sng">
            <a:solidFill>
              <a:srgbClr val="CE0033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147" name="Google Shape;147;p22"/>
          <p:cNvSpPr txBox="1">
            <a:spLocks noGrp="1"/>
          </p:cNvSpPr>
          <p:nvPr>
            <p:ph type="ctrTitle"/>
          </p:nvPr>
        </p:nvSpPr>
        <p:spPr>
          <a:xfrm>
            <a:off x="256325" y="230250"/>
            <a:ext cx="7044600" cy="103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dirty="0">
                <a:solidFill>
                  <a:srgbClr val="CE0033"/>
                </a:solidFill>
                <a:latin typeface="Roboto"/>
                <a:ea typeface="Roboto"/>
                <a:cs typeface="Roboto"/>
                <a:sym typeface="Roboto"/>
              </a:rPr>
              <a:t>THE #HACKEUSES PROGRAM</a:t>
            </a:r>
            <a:endParaRPr sz="3000" dirty="0">
              <a:solidFill>
                <a:srgbClr val="CE00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dirty="0">
                <a:latin typeface="Roboto"/>
                <a:ea typeface="Roboto"/>
                <a:cs typeface="Roboto"/>
                <a:sym typeface="Roboto"/>
              </a:rPr>
              <a:t>6 WEEKS OF PRE-QUALIFICATION</a:t>
            </a:r>
            <a:endParaRPr dirty="0"/>
          </a:p>
        </p:txBody>
      </p:sp>
      <p:sp>
        <p:nvSpPr>
          <p:cNvPr id="148" name="Google Shape;148;p22"/>
          <p:cNvSpPr/>
          <p:nvPr/>
        </p:nvSpPr>
        <p:spPr>
          <a:xfrm>
            <a:off x="-1375" y="10182900"/>
            <a:ext cx="7560000" cy="257100"/>
          </a:xfrm>
          <a:prstGeom prst="rect">
            <a:avLst/>
          </a:prstGeom>
          <a:solidFill>
            <a:srgbClr val="CE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2"/>
          <p:cNvSpPr/>
          <p:nvPr/>
        </p:nvSpPr>
        <p:spPr>
          <a:xfrm>
            <a:off x="6778645" y="9753816"/>
            <a:ext cx="558000" cy="558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" name="Google Shape;150;p22"/>
          <p:cNvGrpSpPr/>
          <p:nvPr/>
        </p:nvGrpSpPr>
        <p:grpSpPr>
          <a:xfrm>
            <a:off x="133500" y="5421500"/>
            <a:ext cx="7362725" cy="257105"/>
            <a:chOff x="371301" y="4811591"/>
            <a:chExt cx="6934845" cy="257105"/>
          </a:xfrm>
        </p:grpSpPr>
        <p:sp>
          <p:nvSpPr>
            <p:cNvPr id="151" name="Google Shape;151;p22"/>
            <p:cNvSpPr/>
            <p:nvPr/>
          </p:nvSpPr>
          <p:spPr>
            <a:xfrm>
              <a:off x="371301" y="4811597"/>
              <a:ext cx="1421400" cy="257100"/>
            </a:xfrm>
            <a:prstGeom prst="rect">
              <a:avLst/>
            </a:pr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2"/>
            <p:cNvSpPr/>
            <p:nvPr/>
          </p:nvSpPr>
          <p:spPr>
            <a:xfrm>
              <a:off x="5884747" y="4811591"/>
              <a:ext cx="1421400" cy="257100"/>
            </a:xfrm>
            <a:prstGeom prst="homePlate">
              <a:avLst>
                <a:gd name="adj" fmla="val 50000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/>
            </a:p>
          </p:txBody>
        </p:sp>
        <p:sp>
          <p:nvSpPr>
            <p:cNvPr id="153" name="Google Shape;153;p22"/>
            <p:cNvSpPr/>
            <p:nvPr/>
          </p:nvSpPr>
          <p:spPr>
            <a:xfrm>
              <a:off x="2915192" y="4811591"/>
              <a:ext cx="3816600" cy="257100"/>
            </a:xfrm>
            <a:prstGeom prst="homePlate">
              <a:avLst>
                <a:gd name="adj" fmla="val 50000"/>
              </a:avLst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5013F"/>
                </a:solidFill>
              </a:endParaRPr>
            </a:p>
          </p:txBody>
        </p:sp>
        <p:sp>
          <p:nvSpPr>
            <p:cNvPr id="154" name="Google Shape;154;p22"/>
            <p:cNvSpPr/>
            <p:nvPr/>
          </p:nvSpPr>
          <p:spPr>
            <a:xfrm>
              <a:off x="1965748" y="4811591"/>
              <a:ext cx="3028800" cy="257100"/>
            </a:xfrm>
            <a:prstGeom prst="homePlate">
              <a:avLst>
                <a:gd name="adj" fmla="val 50000"/>
              </a:avLst>
            </a:pr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2"/>
            <p:cNvSpPr/>
            <p:nvPr/>
          </p:nvSpPr>
          <p:spPr>
            <a:xfrm>
              <a:off x="1032336" y="4811595"/>
              <a:ext cx="1590300" cy="257100"/>
            </a:xfrm>
            <a:prstGeom prst="homePlate">
              <a:avLst>
                <a:gd name="adj" fmla="val 50000"/>
              </a:avLst>
            </a:pr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5013F"/>
                </a:solidFill>
                <a:highlight>
                  <a:srgbClr val="EAD1DC"/>
                </a:highlight>
              </a:endParaRPr>
            </a:p>
          </p:txBody>
        </p:sp>
      </p:grpSp>
      <p:sp>
        <p:nvSpPr>
          <p:cNvPr id="156" name="Google Shape;156;p22"/>
          <p:cNvSpPr txBox="1"/>
          <p:nvPr/>
        </p:nvSpPr>
        <p:spPr>
          <a:xfrm>
            <a:off x="2683950" y="4894700"/>
            <a:ext cx="20211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rgbClr val="CE0033"/>
                </a:solidFill>
                <a:latin typeface="Nunito Sans"/>
                <a:ea typeface="Nunito Sans"/>
                <a:cs typeface="Nunito Sans"/>
                <a:sym typeface="Nunito Sans"/>
              </a:rPr>
              <a:t>SAS #HACKEUSES</a:t>
            </a:r>
            <a:r>
              <a:rPr lang="fr" sz="1600" b="1">
                <a:solidFill>
                  <a:srgbClr val="CE0033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endParaRPr sz="1600" b="1">
              <a:solidFill>
                <a:srgbClr val="CE0033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grpSp>
        <p:nvGrpSpPr>
          <p:cNvPr id="157" name="Google Shape;157;p22"/>
          <p:cNvGrpSpPr/>
          <p:nvPr/>
        </p:nvGrpSpPr>
        <p:grpSpPr>
          <a:xfrm>
            <a:off x="180135" y="6464012"/>
            <a:ext cx="2076150" cy="1882505"/>
            <a:chOff x="663815" y="3660100"/>
            <a:chExt cx="2701210" cy="828604"/>
          </a:xfrm>
        </p:grpSpPr>
        <p:sp>
          <p:nvSpPr>
            <p:cNvPr id="158" name="Google Shape;158;p22"/>
            <p:cNvSpPr/>
            <p:nvPr/>
          </p:nvSpPr>
          <p:spPr>
            <a:xfrm>
              <a:off x="663815" y="3660104"/>
              <a:ext cx="2701200" cy="828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00013" dist="57150" dir="5400000" algn="bl" rotWithShape="0">
                <a:srgbClr val="D9D9D9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2"/>
            <p:cNvSpPr/>
            <p:nvPr/>
          </p:nvSpPr>
          <p:spPr>
            <a:xfrm>
              <a:off x="663825" y="3660100"/>
              <a:ext cx="2701200" cy="81600"/>
            </a:xfrm>
            <a:prstGeom prst="rect">
              <a:avLst/>
            </a:prstGeom>
            <a:solidFill>
              <a:srgbClr val="CE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22"/>
          <p:cNvGrpSpPr/>
          <p:nvPr/>
        </p:nvGrpSpPr>
        <p:grpSpPr>
          <a:xfrm>
            <a:off x="5204211" y="1695468"/>
            <a:ext cx="2020986" cy="2003941"/>
            <a:chOff x="663825" y="3660100"/>
            <a:chExt cx="2702575" cy="1767300"/>
          </a:xfrm>
        </p:grpSpPr>
        <p:sp>
          <p:nvSpPr>
            <p:cNvPr id="161" name="Google Shape;161;p22"/>
            <p:cNvSpPr/>
            <p:nvPr/>
          </p:nvSpPr>
          <p:spPr>
            <a:xfrm>
              <a:off x="663825" y="3660100"/>
              <a:ext cx="2701200" cy="1767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00013" dist="57150" dir="5400000" algn="bl" rotWithShape="0">
                <a:srgbClr val="D9D9D9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2"/>
            <p:cNvSpPr txBox="1"/>
            <p:nvPr/>
          </p:nvSpPr>
          <p:spPr>
            <a:xfrm>
              <a:off x="665200" y="3812500"/>
              <a:ext cx="2701200" cy="116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b="1" dirty="0" err="1">
                  <a:solidFill>
                    <a:srgbClr val="CE0033"/>
                  </a:solidFill>
                  <a:latin typeface="Roboto"/>
                  <a:ea typeface="Roboto"/>
                  <a:cs typeface="Roboto"/>
                  <a:sym typeface="Roboto"/>
                </a:rPr>
                <a:t>Successful</a:t>
              </a:r>
              <a:r>
                <a:rPr lang="fr-FR" sz="1200" b="1" dirty="0">
                  <a:solidFill>
                    <a:srgbClr val="CE003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fr-FR" sz="1200" b="1" dirty="0" err="1">
                  <a:solidFill>
                    <a:srgbClr val="CE0033"/>
                  </a:solidFill>
                  <a:latin typeface="Roboto"/>
                  <a:ea typeface="Roboto"/>
                  <a:cs typeface="Roboto"/>
                  <a:sym typeface="Roboto"/>
                </a:rPr>
                <a:t>completion</a:t>
              </a:r>
              <a:r>
                <a:rPr lang="fr-FR" sz="1200" b="1" dirty="0">
                  <a:solidFill>
                    <a:srgbClr val="CE0033"/>
                  </a:solidFill>
                  <a:latin typeface="Roboto"/>
                  <a:ea typeface="Roboto"/>
                  <a:cs typeface="Roboto"/>
                  <a:sym typeface="Roboto"/>
                </a:rPr>
                <a:t> of training</a:t>
              </a:r>
              <a:endParaRPr sz="1200" b="1" dirty="0">
                <a:solidFill>
                  <a:srgbClr val="CE003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fr-FR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Permanent </a:t>
              </a:r>
              <a:r>
                <a:rPr lang="fr-FR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contract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fr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Fixed-term contract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fr-FR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Professional </a:t>
              </a:r>
              <a:r>
                <a:rPr lang="fr-FR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contract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fr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Entrepreneur</a:t>
              </a:r>
              <a:r>
                <a:rPr lang="fr-FR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ship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E0033"/>
                </a:buClr>
                <a:buSzPts val="1200"/>
                <a:buFont typeface="Roboto"/>
                <a:buChar char="●"/>
              </a:pPr>
              <a:r>
                <a:rPr lang="fr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Further studies</a:t>
              </a:r>
              <a:br>
                <a:rPr lang="fr" sz="1200" dirty="0">
                  <a:solidFill>
                    <a:srgbClr val="B7B7B7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endParaRPr sz="1200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3000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163" name="Google Shape;163;p22"/>
            <p:cNvSpPr/>
            <p:nvPr/>
          </p:nvSpPr>
          <p:spPr>
            <a:xfrm>
              <a:off x="663825" y="3660100"/>
              <a:ext cx="2701200" cy="81600"/>
            </a:xfrm>
            <a:prstGeom prst="rect">
              <a:avLst/>
            </a:prstGeom>
            <a:solidFill>
              <a:srgbClr val="CE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22"/>
          <p:cNvGrpSpPr/>
          <p:nvPr/>
        </p:nvGrpSpPr>
        <p:grpSpPr>
          <a:xfrm>
            <a:off x="219082" y="3775599"/>
            <a:ext cx="2361879" cy="861619"/>
            <a:chOff x="609359" y="3289386"/>
            <a:chExt cx="2789841" cy="2138014"/>
          </a:xfrm>
        </p:grpSpPr>
        <p:sp>
          <p:nvSpPr>
            <p:cNvPr id="165" name="Google Shape;165;p22"/>
            <p:cNvSpPr/>
            <p:nvPr/>
          </p:nvSpPr>
          <p:spPr>
            <a:xfrm>
              <a:off x="663825" y="3660100"/>
              <a:ext cx="2701200" cy="1767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00013" dist="57150" dir="5400000" algn="bl" rotWithShape="0">
                <a:srgbClr val="D9D9D9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2"/>
            <p:cNvSpPr txBox="1"/>
            <p:nvPr/>
          </p:nvSpPr>
          <p:spPr>
            <a:xfrm>
              <a:off x="609359" y="3659806"/>
              <a:ext cx="2701200" cy="116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E0033"/>
                </a:buClr>
                <a:buSzPts val="1200"/>
                <a:buFont typeface="Roboto"/>
                <a:buChar char="●"/>
              </a:pPr>
              <a:r>
                <a:rPr lang="fr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Interviews to join the #Hackeuses program</a:t>
              </a:r>
              <a:br>
                <a:rPr lang="fr" sz="1200" b="1" dirty="0">
                  <a:solidFill>
                    <a:srgbClr val="B7B7B7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endParaRPr sz="1200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3000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167" name="Google Shape;167;p22"/>
            <p:cNvSpPr/>
            <p:nvPr/>
          </p:nvSpPr>
          <p:spPr>
            <a:xfrm>
              <a:off x="697999" y="3289386"/>
              <a:ext cx="2701200" cy="331800"/>
            </a:xfrm>
            <a:prstGeom prst="rect">
              <a:avLst/>
            </a:prstGeom>
            <a:solidFill>
              <a:srgbClr val="CE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8" name="Google Shape;16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8650" y="9756062"/>
            <a:ext cx="558000" cy="5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2"/>
          <p:cNvSpPr/>
          <p:nvPr/>
        </p:nvSpPr>
        <p:spPr>
          <a:xfrm>
            <a:off x="2770935" y="6464020"/>
            <a:ext cx="2076000" cy="1882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0013" dist="57150" dir="5400000" algn="bl" rotWithShape="0">
              <a:srgbClr val="D9D9D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2"/>
          <p:cNvSpPr/>
          <p:nvPr/>
        </p:nvSpPr>
        <p:spPr>
          <a:xfrm>
            <a:off x="5209335" y="6464020"/>
            <a:ext cx="2076000" cy="1882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0013" dist="57150" dir="5400000" algn="bl" rotWithShape="0">
              <a:srgbClr val="D9D9D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" name="Google Shape;171;p22"/>
          <p:cNvGrpSpPr/>
          <p:nvPr/>
        </p:nvGrpSpPr>
        <p:grpSpPr>
          <a:xfrm>
            <a:off x="2770935" y="6464012"/>
            <a:ext cx="2076150" cy="1882505"/>
            <a:chOff x="663815" y="3660100"/>
            <a:chExt cx="2701210" cy="828604"/>
          </a:xfrm>
        </p:grpSpPr>
        <p:sp>
          <p:nvSpPr>
            <p:cNvPr id="172" name="Google Shape;172;p22"/>
            <p:cNvSpPr/>
            <p:nvPr/>
          </p:nvSpPr>
          <p:spPr>
            <a:xfrm>
              <a:off x="663815" y="3660104"/>
              <a:ext cx="2701200" cy="828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00013" dist="57150" dir="5400000" algn="bl" rotWithShape="0">
                <a:srgbClr val="D9D9D9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2"/>
            <p:cNvSpPr/>
            <p:nvPr/>
          </p:nvSpPr>
          <p:spPr>
            <a:xfrm>
              <a:off x="663825" y="3660100"/>
              <a:ext cx="2701200" cy="81600"/>
            </a:xfrm>
            <a:prstGeom prst="rect">
              <a:avLst/>
            </a:prstGeom>
            <a:solidFill>
              <a:srgbClr val="CE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" name="Google Shape;174;p22"/>
          <p:cNvGrpSpPr/>
          <p:nvPr/>
        </p:nvGrpSpPr>
        <p:grpSpPr>
          <a:xfrm>
            <a:off x="5209335" y="6464012"/>
            <a:ext cx="2076150" cy="1882505"/>
            <a:chOff x="663815" y="3660100"/>
            <a:chExt cx="2701210" cy="828604"/>
          </a:xfrm>
        </p:grpSpPr>
        <p:sp>
          <p:nvSpPr>
            <p:cNvPr id="175" name="Google Shape;175;p22"/>
            <p:cNvSpPr/>
            <p:nvPr/>
          </p:nvSpPr>
          <p:spPr>
            <a:xfrm>
              <a:off x="663815" y="3660104"/>
              <a:ext cx="2701200" cy="828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00013" dist="57150" dir="5400000" algn="bl" rotWithShape="0">
                <a:srgbClr val="D9D9D9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2"/>
            <p:cNvSpPr/>
            <p:nvPr/>
          </p:nvSpPr>
          <p:spPr>
            <a:xfrm>
              <a:off x="663825" y="3660100"/>
              <a:ext cx="2701200" cy="81600"/>
            </a:xfrm>
            <a:prstGeom prst="rect">
              <a:avLst/>
            </a:prstGeom>
            <a:solidFill>
              <a:srgbClr val="CE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22"/>
          <p:cNvSpPr txBox="1"/>
          <p:nvPr/>
        </p:nvSpPr>
        <p:spPr>
          <a:xfrm>
            <a:off x="2688475" y="6750825"/>
            <a:ext cx="2166300" cy="14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fr-F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Web </a:t>
            </a:r>
            <a:r>
              <a:rPr lang="fr-FR" sz="12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development</a:t>
            </a:r>
            <a:r>
              <a:rPr lang="fr-F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FR" sz="12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intiation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fr-F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Digital </a:t>
            </a:r>
            <a:r>
              <a:rPr lang="fr-FR" sz="12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careers</a:t>
            </a:r>
            <a:r>
              <a:rPr lang="fr-F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FR" sz="12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discovery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fr-FR" sz="12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Career</a:t>
            </a:r>
            <a:r>
              <a:rPr lang="fr-F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change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B7B7B7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4817550" y="4818500"/>
            <a:ext cx="25674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rgbClr val="CE0033"/>
                </a:solidFill>
                <a:latin typeface="Nunito Sans"/>
                <a:ea typeface="Nunito Sans"/>
                <a:cs typeface="Nunito Sans"/>
                <a:sym typeface="Nunito Sans"/>
              </a:rPr>
              <a:t>QUALIFYING TRAINING PROGRAM</a:t>
            </a:r>
            <a:endParaRPr sz="1600" b="1" dirty="0">
              <a:solidFill>
                <a:srgbClr val="CE0033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702750" y="4818500"/>
            <a:ext cx="20211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rgbClr val="CE0033"/>
                </a:solidFill>
                <a:latin typeface="Nunito Sans"/>
                <a:ea typeface="Nunito Sans"/>
                <a:cs typeface="Nunito Sans"/>
                <a:sym typeface="Nunito Sans"/>
              </a:rPr>
              <a:t>SOURCING AND RECRUTEMENT</a:t>
            </a:r>
            <a:endParaRPr b="1" dirty="0">
              <a:solidFill>
                <a:srgbClr val="CE0033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b="1" dirty="0">
                <a:solidFill>
                  <a:srgbClr val="CE0033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endParaRPr sz="1600" b="1" dirty="0">
              <a:solidFill>
                <a:srgbClr val="CE0033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80" name="Google Shape;180;p22"/>
          <p:cNvSpPr txBox="1"/>
          <p:nvPr/>
        </p:nvSpPr>
        <p:spPr>
          <a:xfrm>
            <a:off x="5050675" y="6750825"/>
            <a:ext cx="2166300" cy="14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f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Web developer at CEF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fr-FR" sz="12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Other</a:t>
            </a:r>
            <a:r>
              <a:rPr lang="fr-F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training programs in digital </a:t>
            </a:r>
            <a:r>
              <a:rPr lang="fr-FR" sz="12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technology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B7B7B7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81" name="Google Shape;181;p22"/>
          <p:cNvSpPr txBox="1"/>
          <p:nvPr/>
        </p:nvSpPr>
        <p:spPr>
          <a:xfrm>
            <a:off x="191719" y="6735800"/>
            <a:ext cx="2091300" cy="13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fr-FR" sz="12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Attending</a:t>
            </a:r>
            <a:r>
              <a:rPr lang="fr-F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collective information sessions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f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Exercices on Codecademy 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E0033"/>
              </a:buClr>
              <a:buSzPts val="1200"/>
              <a:buFont typeface="Roboto Medium"/>
              <a:buChar char="●"/>
            </a:pPr>
            <a:r>
              <a:rPr lang="f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Applying online</a:t>
            </a:r>
            <a:br>
              <a:rPr lang="fr" sz="1200" dirty="0">
                <a:solidFill>
                  <a:srgbClr val="B7B7B7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endParaRPr sz="1200"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grpSp>
        <p:nvGrpSpPr>
          <p:cNvPr id="182" name="Google Shape;182;p22"/>
          <p:cNvGrpSpPr/>
          <p:nvPr/>
        </p:nvGrpSpPr>
        <p:grpSpPr>
          <a:xfrm>
            <a:off x="2581282" y="2784999"/>
            <a:ext cx="2438079" cy="861619"/>
            <a:chOff x="519352" y="3289386"/>
            <a:chExt cx="2879848" cy="2138014"/>
          </a:xfrm>
        </p:grpSpPr>
        <p:sp>
          <p:nvSpPr>
            <p:cNvPr id="183" name="Google Shape;183;p22"/>
            <p:cNvSpPr/>
            <p:nvPr/>
          </p:nvSpPr>
          <p:spPr>
            <a:xfrm>
              <a:off x="663825" y="3660100"/>
              <a:ext cx="2701200" cy="1767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00013" dist="57150" dir="5400000" algn="bl" rotWithShape="0">
                <a:srgbClr val="D9D9D9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2"/>
            <p:cNvSpPr txBox="1"/>
            <p:nvPr/>
          </p:nvSpPr>
          <p:spPr>
            <a:xfrm>
              <a:off x="519352" y="3659806"/>
              <a:ext cx="2701200" cy="116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E0033"/>
                </a:buClr>
                <a:buSzPts val="1200"/>
                <a:buFont typeface="Roboto"/>
                <a:buChar char="●"/>
              </a:pPr>
              <a:r>
                <a:rPr lang="fr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Interviews to join a vocational training program</a:t>
              </a:r>
              <a:br>
                <a:rPr lang="fr" sz="1200" b="1" dirty="0">
                  <a:solidFill>
                    <a:srgbClr val="B7B7B7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endParaRPr sz="1200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3000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185" name="Google Shape;185;p22"/>
            <p:cNvSpPr/>
            <p:nvPr/>
          </p:nvSpPr>
          <p:spPr>
            <a:xfrm>
              <a:off x="697999" y="3289386"/>
              <a:ext cx="2701200" cy="331800"/>
            </a:xfrm>
            <a:prstGeom prst="rect">
              <a:avLst/>
            </a:prstGeom>
            <a:solidFill>
              <a:srgbClr val="CE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/>
          <p:nvPr/>
        </p:nvSpPr>
        <p:spPr>
          <a:xfrm>
            <a:off x="2324375" y="1693925"/>
            <a:ext cx="2908500" cy="702300"/>
          </a:xfrm>
          <a:prstGeom prst="rect">
            <a:avLst/>
          </a:prstGeom>
          <a:noFill/>
          <a:ln w="9525" cap="flat" cmpd="sng">
            <a:solidFill>
              <a:srgbClr val="CE00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3"/>
          <p:cNvSpPr txBox="1"/>
          <p:nvPr/>
        </p:nvSpPr>
        <p:spPr>
          <a:xfrm>
            <a:off x="2645525" y="1766225"/>
            <a:ext cx="22662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 dirty="0">
                <a:solidFill>
                  <a:srgbClr val="CE0033"/>
                </a:solidFill>
                <a:latin typeface="Roboto"/>
                <a:ea typeface="Roboto"/>
                <a:cs typeface="Roboto"/>
                <a:sym typeface="Roboto"/>
              </a:rPr>
              <a:t>Program</a:t>
            </a:r>
            <a:endParaRPr sz="2400" b="1" dirty="0">
              <a:solidFill>
                <a:srgbClr val="CE00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p23"/>
          <p:cNvSpPr/>
          <p:nvPr/>
        </p:nvSpPr>
        <p:spPr>
          <a:xfrm>
            <a:off x="-1375" y="10182900"/>
            <a:ext cx="7560000" cy="257100"/>
          </a:xfrm>
          <a:prstGeom prst="rect">
            <a:avLst/>
          </a:prstGeom>
          <a:solidFill>
            <a:srgbClr val="CE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3"/>
          <p:cNvSpPr/>
          <p:nvPr/>
        </p:nvSpPr>
        <p:spPr>
          <a:xfrm>
            <a:off x="6778645" y="9694043"/>
            <a:ext cx="558000" cy="571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3"/>
          <p:cNvSpPr/>
          <p:nvPr/>
        </p:nvSpPr>
        <p:spPr>
          <a:xfrm>
            <a:off x="732875" y="3033681"/>
            <a:ext cx="2701200" cy="6752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0013" dist="57150" dir="5400000" algn="bl" rotWithShape="0">
              <a:srgbClr val="D9D9D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3"/>
          <p:cNvSpPr txBox="1"/>
          <p:nvPr/>
        </p:nvSpPr>
        <p:spPr>
          <a:xfrm>
            <a:off x="734250" y="3203121"/>
            <a:ext cx="2701200" cy="49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Digital culture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699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➔"/>
            </a:pP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Understanding the social issues of digital technology and knowing how to manage one's digital identity</a:t>
            </a:r>
          </a:p>
          <a:p>
            <a:pPr marL="4699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➔"/>
            </a:pP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Learning how to use collaborative work tools (Google Drive, Google Sites, etc.)</a:t>
            </a:r>
          </a:p>
          <a:p>
            <a:pPr marL="4699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➔"/>
            </a:pP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Learning how to organize digital monitoring</a:t>
            </a:r>
          </a:p>
          <a:p>
            <a:pPr marL="1524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endParaRPr sz="11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Digital technologies</a:t>
            </a:r>
            <a:endParaRPr sz="1200" i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699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➔"/>
            </a:pP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Configuring and publishing a first website created with a CMS</a:t>
            </a:r>
          </a:p>
          <a:p>
            <a:pPr marL="4699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➔"/>
            </a:pP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Self initiation to algorithms and languages: HTML, CSS, JS</a:t>
            </a:r>
          </a:p>
          <a:p>
            <a:pPr marL="4699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➔"/>
            </a:pP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Discovering open-source software, the Linux environment, and open-source licenses</a:t>
            </a:r>
          </a:p>
          <a:p>
            <a:pPr marL="4699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➔"/>
            </a:pPr>
            <a:endParaRPr sz="1200" i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Skills certification</a:t>
            </a:r>
            <a:endParaRPr sz="1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➔"/>
            </a:pP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Passing the certification "Creating web applications using a Content Management System (CMS)"</a:t>
            </a:r>
            <a:endParaRPr sz="2800"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" name="Google Shape;196;p23"/>
          <p:cNvSpPr/>
          <p:nvPr/>
        </p:nvSpPr>
        <p:spPr>
          <a:xfrm rot="10800000" flipH="1">
            <a:off x="732875" y="2686640"/>
            <a:ext cx="2701200" cy="449400"/>
          </a:xfrm>
          <a:prstGeom prst="rect">
            <a:avLst/>
          </a:prstGeom>
          <a:solidFill>
            <a:srgbClr val="CE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3"/>
          <p:cNvSpPr txBox="1"/>
          <p:nvPr/>
        </p:nvSpPr>
        <p:spPr>
          <a:xfrm>
            <a:off x="629225" y="2723990"/>
            <a:ext cx="29085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Acquire a foundation of digital skills</a:t>
            </a:r>
            <a:endParaRPr dirty="0"/>
          </a:p>
        </p:txBody>
      </p:sp>
      <p:sp>
        <p:nvSpPr>
          <p:cNvPr id="198" name="Google Shape;198;p23"/>
          <p:cNvSpPr/>
          <p:nvPr/>
        </p:nvSpPr>
        <p:spPr>
          <a:xfrm>
            <a:off x="4127325" y="3120764"/>
            <a:ext cx="2701200" cy="2415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0013" dist="57150" dir="5400000" algn="bl" rotWithShape="0">
              <a:srgbClr val="D9D9D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9" name="Google Shape;199;p23"/>
          <p:cNvSpPr txBox="1"/>
          <p:nvPr/>
        </p:nvSpPr>
        <p:spPr>
          <a:xfrm>
            <a:off x="4127313" y="3202551"/>
            <a:ext cx="2701200" cy="12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➔"/>
            </a:pPr>
            <a:r>
              <a:rPr lang="fr-F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Public </a:t>
            </a:r>
            <a:r>
              <a:rPr lang="fr-FR" sz="12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speaking</a:t>
            </a:r>
            <a:endParaRPr lang="fr-FR"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➔"/>
            </a:pPr>
            <a:r>
              <a:rPr lang="fr-FR" sz="1200" dirty="0" err="1">
                <a:latin typeface="Roboto"/>
                <a:ea typeface="Roboto"/>
                <a:cs typeface="Roboto"/>
                <a:sym typeface="Roboto"/>
              </a:rPr>
              <a:t>Formalizing</a:t>
            </a:r>
            <a:r>
              <a:rPr lang="fr-FR" sz="12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FR" sz="1200" dirty="0" err="1">
                <a:latin typeface="Roboto"/>
                <a:ea typeface="Roboto"/>
                <a:cs typeface="Roboto"/>
                <a:sym typeface="Roboto"/>
              </a:rPr>
              <a:t>ideas</a:t>
            </a:r>
            <a:r>
              <a:rPr lang="fr-FR" sz="1200" dirty="0">
                <a:latin typeface="Roboto"/>
                <a:ea typeface="Roboto"/>
                <a:cs typeface="Roboto"/>
                <a:sym typeface="Roboto"/>
              </a:rPr>
              <a:t> in </a:t>
            </a:r>
            <a:r>
              <a:rPr lang="fr-FR" sz="1200" dirty="0" err="1">
                <a:latin typeface="Roboto"/>
                <a:ea typeface="Roboto"/>
                <a:cs typeface="Roboto"/>
                <a:sym typeface="Roboto"/>
              </a:rPr>
              <a:t>writing</a:t>
            </a:r>
            <a:endParaRPr lang="fr-FR" sz="30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➔"/>
            </a:pPr>
            <a:r>
              <a:rPr lang="fr-F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Team </a:t>
            </a:r>
            <a:r>
              <a:rPr lang="fr-FR" sz="12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work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➔"/>
            </a:pPr>
            <a:r>
              <a:rPr lang="fr-FR" sz="12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Autonomous</a:t>
            </a:r>
            <a:r>
              <a:rPr lang="fr-F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FR" sz="12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work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➔"/>
            </a:pPr>
            <a:r>
              <a:rPr lang="fr-FR" sz="12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Stimulating</a:t>
            </a:r>
            <a:r>
              <a:rPr lang="fr-F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FR" sz="12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creativity</a:t>
            </a:r>
            <a:r>
              <a:rPr lang="fr-F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lang="fr-FR" sz="12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curiosity</a:t>
            </a:r>
            <a:endParaRPr lang="fr-FR"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➔"/>
            </a:pPr>
            <a:r>
              <a:rPr lang="fr-F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Learning by </a:t>
            </a:r>
            <a:r>
              <a:rPr lang="fr-FR" sz="12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teaching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E0033"/>
              </a:buClr>
              <a:buSzPts val="1200"/>
              <a:buFont typeface="Roboto"/>
              <a:buChar char="➔"/>
            </a:pPr>
            <a:r>
              <a:rPr lang="f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Nurturing self-confidence</a:t>
            </a:r>
            <a:endParaRPr sz="1200"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p23"/>
          <p:cNvSpPr/>
          <p:nvPr/>
        </p:nvSpPr>
        <p:spPr>
          <a:xfrm rot="10800000" flipH="1">
            <a:off x="4125950" y="2663315"/>
            <a:ext cx="2701200" cy="472200"/>
          </a:xfrm>
          <a:prstGeom prst="rect">
            <a:avLst/>
          </a:prstGeom>
          <a:solidFill>
            <a:srgbClr val="CE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3"/>
          <p:cNvSpPr txBox="1"/>
          <p:nvPr/>
        </p:nvSpPr>
        <p:spPr>
          <a:xfrm>
            <a:off x="4022299" y="2712711"/>
            <a:ext cx="29085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 err="1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Strengthen</a:t>
            </a:r>
            <a:r>
              <a:rPr lang="fr-FR" sz="1200" dirty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r>
              <a:rPr lang="fr-FR" sz="1200" dirty="0" err="1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one's</a:t>
            </a:r>
            <a:r>
              <a:rPr lang="fr-FR" sz="1200" dirty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r>
              <a:rPr lang="fr-FR" sz="1200" dirty="0" err="1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transferable</a:t>
            </a:r>
            <a:r>
              <a:rPr lang="fr-FR" sz="1200" dirty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r>
              <a:rPr lang="fr-FR" sz="1200" dirty="0" err="1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skills</a:t>
            </a:r>
            <a:endParaRPr dirty="0"/>
          </a:p>
        </p:txBody>
      </p:sp>
      <p:sp>
        <p:nvSpPr>
          <p:cNvPr id="202" name="Google Shape;202;p23"/>
          <p:cNvSpPr/>
          <p:nvPr/>
        </p:nvSpPr>
        <p:spPr>
          <a:xfrm>
            <a:off x="4125950" y="6033573"/>
            <a:ext cx="2701200" cy="1476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0013" dist="57150" dir="5400000" algn="bl" rotWithShape="0">
              <a:srgbClr val="D9D9D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3"/>
          <p:cNvSpPr txBox="1"/>
          <p:nvPr/>
        </p:nvSpPr>
        <p:spPr>
          <a:xfrm>
            <a:off x="4127325" y="6203002"/>
            <a:ext cx="2701200" cy="14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➔"/>
            </a:pPr>
            <a:r>
              <a:rPr lang="fr-F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Meeting </a:t>
            </a:r>
            <a:r>
              <a:rPr lang="fr-FR" sz="12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with</a:t>
            </a:r>
            <a:r>
              <a:rPr lang="fr-F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FR" sz="12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professionals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➔"/>
            </a:pP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Discovering key locations in the digital ecosystem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➔"/>
            </a:pP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Participation in forums and conferences</a:t>
            </a:r>
            <a:endParaRPr lang="en-US" sz="11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" name="Google Shape;204;p23"/>
          <p:cNvSpPr/>
          <p:nvPr/>
        </p:nvSpPr>
        <p:spPr>
          <a:xfrm rot="10800000" flipH="1">
            <a:off x="4125950" y="5681461"/>
            <a:ext cx="2701200" cy="454500"/>
          </a:xfrm>
          <a:prstGeom prst="rect">
            <a:avLst/>
          </a:prstGeom>
          <a:solidFill>
            <a:srgbClr val="CE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3"/>
          <p:cNvSpPr txBox="1"/>
          <p:nvPr/>
        </p:nvSpPr>
        <p:spPr>
          <a:xfrm>
            <a:off x="4022300" y="5680716"/>
            <a:ext cx="29085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 err="1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Exploring</a:t>
            </a:r>
            <a:r>
              <a:rPr lang="fr-FR" sz="1200" dirty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 digital professions</a:t>
            </a:r>
            <a:endParaRPr sz="1200" dirty="0">
              <a:solidFill>
                <a:srgbClr val="B7B7B7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43"/>
              </a:solidFill>
            </a:endParaRPr>
          </a:p>
        </p:txBody>
      </p:sp>
      <p:sp>
        <p:nvSpPr>
          <p:cNvPr id="206" name="Google Shape;206;p23"/>
          <p:cNvSpPr/>
          <p:nvPr/>
        </p:nvSpPr>
        <p:spPr>
          <a:xfrm>
            <a:off x="4126200" y="8094306"/>
            <a:ext cx="2701200" cy="1696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0013" dist="57150" dir="5400000" algn="bl" rotWithShape="0">
              <a:srgbClr val="D9D9D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3"/>
          <p:cNvSpPr txBox="1"/>
          <p:nvPr/>
        </p:nvSpPr>
        <p:spPr>
          <a:xfrm>
            <a:off x="4098738" y="8162981"/>
            <a:ext cx="2701200" cy="12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➔"/>
            </a:pP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Meeting with representatives of training centers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➔"/>
            </a:pPr>
            <a:r>
              <a:rPr lang="f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Orientation workshops</a:t>
            </a:r>
            <a:endParaRPr sz="11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23"/>
          <p:cNvSpPr/>
          <p:nvPr/>
        </p:nvSpPr>
        <p:spPr>
          <a:xfrm rot="10800000" flipH="1">
            <a:off x="4126200" y="7742544"/>
            <a:ext cx="2701200" cy="506400"/>
          </a:xfrm>
          <a:prstGeom prst="rect">
            <a:avLst/>
          </a:prstGeom>
          <a:solidFill>
            <a:srgbClr val="CE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3"/>
          <p:cNvSpPr txBox="1"/>
          <p:nvPr/>
        </p:nvSpPr>
        <p:spPr>
          <a:xfrm>
            <a:off x="4254500" y="7744956"/>
            <a:ext cx="2545438" cy="385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Pursuing a qualifying training program</a:t>
            </a:r>
            <a:endParaRPr dirty="0">
              <a:solidFill>
                <a:srgbClr val="FF0043"/>
              </a:solidFill>
            </a:endParaRPr>
          </a:p>
        </p:txBody>
      </p:sp>
      <p:pic>
        <p:nvPicPr>
          <p:cNvPr id="210" name="Google Shape;21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1200" y="9805800"/>
            <a:ext cx="558000" cy="5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3"/>
          <p:cNvSpPr txBox="1">
            <a:spLocks noGrp="1"/>
          </p:cNvSpPr>
          <p:nvPr>
            <p:ph type="ctrTitle"/>
          </p:nvPr>
        </p:nvSpPr>
        <p:spPr>
          <a:xfrm>
            <a:off x="256325" y="230250"/>
            <a:ext cx="7044600" cy="103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dirty="0">
                <a:solidFill>
                  <a:srgbClr val="CE0033"/>
                </a:solidFill>
                <a:latin typeface="Roboto"/>
                <a:ea typeface="Roboto"/>
                <a:cs typeface="Roboto"/>
                <a:sym typeface="Roboto"/>
              </a:rPr>
              <a:t>THE #HACKEUSES PROGRAM</a:t>
            </a:r>
            <a:endParaRPr sz="3000" dirty="0">
              <a:solidFill>
                <a:srgbClr val="CE00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dirty="0">
                <a:latin typeface="Roboto"/>
                <a:ea typeface="Roboto"/>
                <a:cs typeface="Roboto"/>
                <a:sym typeface="Roboto"/>
              </a:rPr>
              <a:t>A WHOLE PROGRAM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"/>
          <p:cNvSpPr/>
          <p:nvPr/>
        </p:nvSpPr>
        <p:spPr>
          <a:xfrm>
            <a:off x="2324375" y="1693925"/>
            <a:ext cx="2908500" cy="702300"/>
          </a:xfrm>
          <a:prstGeom prst="rect">
            <a:avLst/>
          </a:prstGeom>
          <a:noFill/>
          <a:ln w="9525" cap="flat" cmpd="sng">
            <a:solidFill>
              <a:srgbClr val="CE00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4"/>
          <p:cNvSpPr txBox="1"/>
          <p:nvPr/>
        </p:nvSpPr>
        <p:spPr>
          <a:xfrm>
            <a:off x="2645525" y="1766225"/>
            <a:ext cx="22662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 dirty="0">
                <a:solidFill>
                  <a:srgbClr val="CE0033"/>
                </a:solidFill>
                <a:latin typeface="Roboto"/>
                <a:ea typeface="Roboto"/>
                <a:cs typeface="Roboto"/>
                <a:sym typeface="Roboto"/>
              </a:rPr>
              <a:t>Program</a:t>
            </a:r>
            <a:endParaRPr sz="2400" b="1" dirty="0">
              <a:solidFill>
                <a:srgbClr val="CE00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24"/>
          <p:cNvSpPr/>
          <p:nvPr/>
        </p:nvSpPr>
        <p:spPr>
          <a:xfrm>
            <a:off x="-1375" y="10182900"/>
            <a:ext cx="7560000" cy="257100"/>
          </a:xfrm>
          <a:prstGeom prst="rect">
            <a:avLst/>
          </a:prstGeom>
          <a:solidFill>
            <a:srgbClr val="CE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4"/>
          <p:cNvSpPr/>
          <p:nvPr/>
        </p:nvSpPr>
        <p:spPr>
          <a:xfrm>
            <a:off x="6778645" y="9753816"/>
            <a:ext cx="558000" cy="558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4"/>
          <p:cNvSpPr/>
          <p:nvPr/>
        </p:nvSpPr>
        <p:spPr>
          <a:xfrm>
            <a:off x="732875" y="3066468"/>
            <a:ext cx="2701200" cy="289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0013" dist="57150" dir="5400000" algn="bl" rotWithShape="0">
              <a:srgbClr val="D9D9D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4"/>
          <p:cNvSpPr txBox="1"/>
          <p:nvPr/>
        </p:nvSpPr>
        <p:spPr>
          <a:xfrm>
            <a:off x="659825" y="3344788"/>
            <a:ext cx="2961600" cy="11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E0033"/>
              </a:buClr>
              <a:buSzPts val="1400"/>
              <a:buFont typeface="Roboto"/>
              <a:buChar char="➔"/>
            </a:pPr>
            <a:r>
              <a:rPr lang="fr-FR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Main </a:t>
            </a:r>
            <a:r>
              <a:rPr lang="fr-FR" dirty="0" err="1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project</a:t>
            </a:r>
            <a:endParaRPr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E0033"/>
              </a:buClr>
              <a:buSzPts val="1400"/>
              <a:buFont typeface="Roboto"/>
              <a:buChar char="➔"/>
            </a:pPr>
            <a:r>
              <a:rPr lang="fr-FR" dirty="0" err="1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Ongoing</a:t>
            </a:r>
            <a:r>
              <a:rPr lang="fr-FR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FR" dirty="0" err="1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assessment</a:t>
            </a:r>
            <a:endParaRPr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E0033"/>
              </a:buClr>
              <a:buSzPts val="1400"/>
              <a:buFont typeface="Roboto"/>
              <a:buChar char="➔"/>
            </a:pPr>
            <a:r>
              <a:rPr lang="fr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Auto-evaluation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E0033"/>
              </a:buClr>
              <a:buSzPts val="1400"/>
              <a:buFont typeface="Roboto"/>
              <a:buChar char="➔"/>
            </a:pPr>
            <a:r>
              <a:rPr lang="en-US"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"Creating web applications using a Content Management System (CMS)“ certification</a:t>
            </a:r>
            <a:endParaRPr sz="1200" i="1"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p24"/>
          <p:cNvSpPr/>
          <p:nvPr/>
        </p:nvSpPr>
        <p:spPr>
          <a:xfrm rot="10800000" flipH="1">
            <a:off x="732863" y="2821662"/>
            <a:ext cx="2701200" cy="336900"/>
          </a:xfrm>
          <a:prstGeom prst="rect">
            <a:avLst/>
          </a:prstGeom>
          <a:solidFill>
            <a:srgbClr val="CE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4"/>
          <p:cNvSpPr txBox="1"/>
          <p:nvPr/>
        </p:nvSpPr>
        <p:spPr>
          <a:xfrm>
            <a:off x="732874" y="2777150"/>
            <a:ext cx="27012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Monitoring and </a:t>
            </a:r>
            <a:r>
              <a:rPr lang="fr-FR" b="1" dirty="0" err="1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assessment</a:t>
            </a:r>
            <a:endParaRPr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4" name="Google Shape;224;p24"/>
          <p:cNvSpPr/>
          <p:nvPr/>
        </p:nvSpPr>
        <p:spPr>
          <a:xfrm>
            <a:off x="4125950" y="3065975"/>
            <a:ext cx="2701200" cy="289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0013" dist="57150" dir="5400000" algn="bl" rotWithShape="0">
              <a:srgbClr val="D9D9D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4"/>
          <p:cNvSpPr txBox="1"/>
          <p:nvPr/>
        </p:nvSpPr>
        <p:spPr>
          <a:xfrm>
            <a:off x="4127313" y="3294575"/>
            <a:ext cx="2701200" cy="11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CE0033"/>
              </a:buClr>
              <a:buSzPts val="1400"/>
              <a:buFont typeface="Roboto"/>
              <a:buChar char="➔"/>
            </a:pPr>
            <a:r>
              <a:rPr lang="fr-FR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Software or Web </a:t>
            </a:r>
            <a:r>
              <a:rPr lang="fr-FR" dirty="0" err="1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developer</a:t>
            </a:r>
            <a:endParaRPr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CE0033"/>
              </a:buClr>
              <a:buSzPts val="1400"/>
              <a:buFont typeface="Roboto"/>
              <a:buChar char="➔"/>
            </a:pPr>
            <a:r>
              <a:rPr lang="fr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Data developer</a:t>
            </a:r>
            <a:endParaRPr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CE0033"/>
              </a:buClr>
              <a:buSzPts val="1400"/>
              <a:buFont typeface="Roboto"/>
              <a:buChar char="➔"/>
            </a:pPr>
            <a:r>
              <a:rPr lang="fr-FR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Digital </a:t>
            </a:r>
            <a:r>
              <a:rPr lang="fr-FR" dirty="0" err="1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referent</a:t>
            </a:r>
            <a:endParaRPr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CE0033"/>
              </a:buClr>
              <a:buSzPts val="1400"/>
              <a:buFont typeface="Roboto"/>
              <a:buChar char="➔"/>
            </a:pPr>
            <a:r>
              <a:rPr lang="fr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Systems and network technician</a:t>
            </a:r>
            <a:endParaRPr sz="1100"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24"/>
          <p:cNvSpPr/>
          <p:nvPr/>
        </p:nvSpPr>
        <p:spPr>
          <a:xfrm rot="10800000" flipH="1">
            <a:off x="4125938" y="2821175"/>
            <a:ext cx="2701200" cy="336900"/>
          </a:xfrm>
          <a:prstGeom prst="rect">
            <a:avLst/>
          </a:prstGeom>
          <a:solidFill>
            <a:srgbClr val="CE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4"/>
          <p:cNvSpPr txBox="1"/>
          <p:nvPr/>
        </p:nvSpPr>
        <p:spPr>
          <a:xfrm>
            <a:off x="3952450" y="2767038"/>
            <a:ext cx="3048175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Steppingstone to further training</a:t>
            </a:r>
            <a:endParaRPr sz="135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228" name="Google Shape;228;p24"/>
          <p:cNvSpPr/>
          <p:nvPr/>
        </p:nvSpPr>
        <p:spPr>
          <a:xfrm rot="10800000" flipH="1">
            <a:off x="737400" y="6338050"/>
            <a:ext cx="6089700" cy="2763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4"/>
          <p:cNvSpPr txBox="1"/>
          <p:nvPr/>
        </p:nvSpPr>
        <p:spPr>
          <a:xfrm>
            <a:off x="2570075" y="6596031"/>
            <a:ext cx="24171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dirty="0" err="1">
                <a:solidFill>
                  <a:srgbClr val="999999"/>
                </a:solidFill>
                <a:latin typeface="Roboto Light"/>
                <a:ea typeface="Roboto Light"/>
                <a:cs typeface="Roboto Light"/>
                <a:sym typeface="Roboto Light"/>
              </a:rPr>
              <a:t>Pedagogy</a:t>
            </a:r>
            <a:endParaRPr sz="3000" dirty="0">
              <a:solidFill>
                <a:srgbClr val="99999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43"/>
              </a:solidFill>
            </a:endParaRPr>
          </a:p>
        </p:txBody>
      </p:sp>
      <p:sp>
        <p:nvSpPr>
          <p:cNvPr id="230" name="Google Shape;230;p24"/>
          <p:cNvSpPr txBox="1"/>
          <p:nvPr/>
        </p:nvSpPr>
        <p:spPr>
          <a:xfrm>
            <a:off x="1932725" y="7439438"/>
            <a:ext cx="3691800" cy="16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-</a:t>
            </a:r>
            <a:r>
              <a:rPr lang="fr-FR" sz="1800" dirty="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Learning by </a:t>
            </a:r>
            <a:r>
              <a:rPr lang="fr-FR" sz="1800" dirty="0" err="1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doing</a:t>
            </a:r>
            <a:endParaRPr sz="1800" dirty="0">
              <a:solidFill>
                <a:srgbClr val="999999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999999"/>
                </a:solidFill>
                <a:latin typeface="Roboto Medium"/>
                <a:ea typeface="Roboto Medium"/>
                <a:cs typeface="Roboto Medium"/>
                <a:sym typeface="Roboto Medium"/>
              </a:rPr>
              <a:t>- </a:t>
            </a:r>
            <a:r>
              <a:rPr lang="fr-FR" sz="1800" dirty="0">
                <a:solidFill>
                  <a:srgbClr val="999999"/>
                </a:solidFill>
                <a:latin typeface="Roboto Medium"/>
                <a:ea typeface="Roboto Medium"/>
                <a:cs typeface="Roboto Medium"/>
                <a:sym typeface="Roboto Medium"/>
              </a:rPr>
              <a:t>Project-</a:t>
            </a:r>
            <a:r>
              <a:rPr lang="fr-FR" sz="1800" dirty="0" err="1">
                <a:solidFill>
                  <a:srgbClr val="999999"/>
                </a:solidFill>
                <a:latin typeface="Roboto Medium"/>
                <a:ea typeface="Roboto Medium"/>
                <a:cs typeface="Roboto Medium"/>
                <a:sym typeface="Roboto Medium"/>
              </a:rPr>
              <a:t>based</a:t>
            </a:r>
            <a:r>
              <a:rPr lang="fr-FR" sz="1800" dirty="0">
                <a:solidFill>
                  <a:srgbClr val="999999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r>
              <a:rPr lang="fr-FR" sz="1800" dirty="0" err="1">
                <a:solidFill>
                  <a:srgbClr val="999999"/>
                </a:solidFill>
                <a:latin typeface="Roboto Medium"/>
                <a:ea typeface="Roboto Medium"/>
                <a:cs typeface="Roboto Medium"/>
                <a:sym typeface="Roboto Medium"/>
              </a:rPr>
              <a:t>learning</a:t>
            </a:r>
            <a:endParaRPr sz="1800" dirty="0">
              <a:solidFill>
                <a:srgbClr val="999999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-Self-learning</a:t>
            </a:r>
            <a:endParaRPr sz="1800" dirty="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-</a:t>
            </a:r>
            <a:r>
              <a:rPr lang="fr-FR" sz="1800" dirty="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Collaborative </a:t>
            </a:r>
            <a:r>
              <a:rPr lang="fr-FR" sz="1800" dirty="0" err="1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learning</a:t>
            </a:r>
            <a:endParaRPr sz="1800" dirty="0">
              <a:solidFill>
                <a:srgbClr val="999999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 dirty="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-</a:t>
            </a:r>
            <a:r>
              <a:rPr lang="fr-FR" sz="1800" dirty="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Learning by </a:t>
            </a:r>
            <a:r>
              <a:rPr lang="fr-FR" sz="1800" dirty="0" err="1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teaching</a:t>
            </a:r>
            <a:endParaRPr sz="1800" dirty="0">
              <a:solidFill>
                <a:srgbClr val="999999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999999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1" name="Google Shape;231;p24"/>
          <p:cNvSpPr/>
          <p:nvPr/>
        </p:nvSpPr>
        <p:spPr>
          <a:xfrm rot="10800000" flipH="1">
            <a:off x="2570100" y="6626275"/>
            <a:ext cx="2417100" cy="6312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2" name="Google Shape;2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8650" y="9756062"/>
            <a:ext cx="558000" cy="5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4"/>
          <p:cNvSpPr txBox="1">
            <a:spLocks noGrp="1"/>
          </p:cNvSpPr>
          <p:nvPr>
            <p:ph type="ctrTitle"/>
          </p:nvPr>
        </p:nvSpPr>
        <p:spPr>
          <a:xfrm>
            <a:off x="256325" y="230250"/>
            <a:ext cx="7044600" cy="103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dirty="0">
                <a:solidFill>
                  <a:srgbClr val="CE0033"/>
                </a:solidFill>
                <a:latin typeface="Roboto"/>
                <a:ea typeface="Roboto"/>
                <a:cs typeface="Roboto"/>
                <a:sym typeface="Roboto"/>
              </a:rPr>
              <a:t>THE #HACKEUSES PROGRAM</a:t>
            </a:r>
            <a:endParaRPr sz="3000" dirty="0">
              <a:solidFill>
                <a:srgbClr val="CE00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dirty="0">
                <a:latin typeface="Roboto"/>
                <a:ea typeface="Roboto"/>
                <a:cs typeface="Roboto"/>
                <a:sym typeface="Roboto"/>
              </a:rPr>
              <a:t>A WHOLE PROGRAM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5"/>
          <p:cNvSpPr/>
          <p:nvPr/>
        </p:nvSpPr>
        <p:spPr>
          <a:xfrm>
            <a:off x="-1375" y="10182900"/>
            <a:ext cx="7560000" cy="257100"/>
          </a:xfrm>
          <a:prstGeom prst="rect">
            <a:avLst/>
          </a:prstGeom>
          <a:solidFill>
            <a:srgbClr val="CE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5"/>
          <p:cNvSpPr/>
          <p:nvPr/>
        </p:nvSpPr>
        <p:spPr>
          <a:xfrm>
            <a:off x="6778645" y="9753816"/>
            <a:ext cx="558000" cy="558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5"/>
          <p:cNvSpPr/>
          <p:nvPr/>
        </p:nvSpPr>
        <p:spPr>
          <a:xfrm>
            <a:off x="661800" y="2228250"/>
            <a:ext cx="6298200" cy="2661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0013" dist="57150" dir="5400000" algn="bl" rotWithShape="0">
              <a:srgbClr val="D9D9D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5"/>
          <p:cNvSpPr txBox="1"/>
          <p:nvPr/>
        </p:nvSpPr>
        <p:spPr>
          <a:xfrm>
            <a:off x="664981" y="2456850"/>
            <a:ext cx="6298200" cy="11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E0033"/>
              </a:buClr>
              <a:buSzPts val="1400"/>
              <a:buFont typeface="Roboto"/>
              <a:buChar char="➔"/>
            </a:pPr>
            <a:r>
              <a:rPr lang="fr-FR" dirty="0" err="1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Two</a:t>
            </a:r>
            <a:r>
              <a:rPr lang="fr-FR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FR" dirty="0" err="1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half-days</a:t>
            </a:r>
            <a:r>
              <a:rPr lang="fr-FR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 of </a:t>
            </a:r>
            <a:r>
              <a:rPr lang="fr-FR" dirty="0" err="1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selection</a:t>
            </a:r>
            <a:r>
              <a:rPr lang="fr-FR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 interviews</a:t>
            </a:r>
            <a:endParaRPr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E0033"/>
              </a:buClr>
              <a:buSzPts val="1400"/>
              <a:buFont typeface="Roboto"/>
              <a:buChar char="➔"/>
            </a:pPr>
            <a:r>
              <a:rPr lang="fr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A half-day orientation :</a:t>
            </a:r>
            <a:endParaRPr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E0033"/>
              </a:buClr>
              <a:buSzPts val="1400"/>
              <a:buFont typeface="Roboto"/>
              <a:buChar char="◆"/>
            </a:pPr>
            <a:r>
              <a:rPr lang="fr-FR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Administrative </a:t>
            </a:r>
            <a:r>
              <a:rPr lang="fr-FR" dirty="0" err="1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matters</a:t>
            </a:r>
            <a:endParaRPr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E0033"/>
              </a:buClr>
              <a:buSzPts val="1400"/>
              <a:buFont typeface="Roboto"/>
              <a:buChar char="◆"/>
            </a:pPr>
            <a:r>
              <a:rPr lang="en-US" i="1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Ice breaker so the cohort can get to know each other</a:t>
            </a:r>
            <a:endParaRPr lang="fr-FR"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E0033"/>
              </a:buClr>
              <a:buSzPts val="1400"/>
              <a:buFont typeface="Roboto"/>
              <a:buChar char="➔"/>
            </a:pPr>
            <a:r>
              <a:rPr lang="fr-FR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6 </a:t>
            </a:r>
            <a:r>
              <a:rPr lang="fr-FR" dirty="0" err="1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weeks</a:t>
            </a:r>
            <a:r>
              <a:rPr lang="fr-FR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 of training</a:t>
            </a: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E0033"/>
              </a:buClr>
              <a:buSzPts val="1400"/>
              <a:buFont typeface="Roboto"/>
              <a:buChar char="◆"/>
            </a:pPr>
            <a:r>
              <a:rPr lang="fr-FR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Workshops </a:t>
            </a:r>
            <a:r>
              <a:rPr lang="fr-FR" dirty="0" err="1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from</a:t>
            </a:r>
            <a:r>
              <a:rPr lang="fr-FR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FR" dirty="0" err="1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Monday</a:t>
            </a:r>
            <a:r>
              <a:rPr lang="fr-FR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 to Friday</a:t>
            </a:r>
            <a:endParaRPr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E0033"/>
              </a:buClr>
              <a:buSzPts val="1400"/>
              <a:buFont typeface="Roboto"/>
              <a:buChar char="◆"/>
            </a:pPr>
            <a:r>
              <a:rPr lang="fr-FR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Weekly </a:t>
            </a:r>
            <a:r>
              <a:rPr lang="fr-FR" dirty="0" err="1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professional</a:t>
            </a:r>
            <a:r>
              <a:rPr lang="fr-FR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 interventions</a:t>
            </a:r>
            <a:endParaRPr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E0033"/>
              </a:buClr>
              <a:buSzPts val="1400"/>
              <a:buFont typeface="Roboto"/>
              <a:buChar char="◆"/>
            </a:pPr>
            <a:r>
              <a:rPr lang="fr-FR" dirty="0" err="1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Visits</a:t>
            </a:r>
            <a:r>
              <a:rPr lang="fr-FR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 to key locations of the digital </a:t>
            </a:r>
            <a:r>
              <a:rPr lang="fr-FR" dirty="0" err="1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ecosystem</a:t>
            </a:r>
            <a:endParaRPr lang="fr-FR"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E0033"/>
              </a:buClr>
              <a:buSzPts val="1400"/>
              <a:buFont typeface="Roboto"/>
              <a:buChar char="◆"/>
            </a:pPr>
            <a:r>
              <a:rPr lang="fr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Feedback sessions and self-assessment every Friday</a:t>
            </a:r>
            <a:endParaRPr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p25"/>
          <p:cNvSpPr/>
          <p:nvPr/>
        </p:nvSpPr>
        <p:spPr>
          <a:xfrm rot="10800000" flipH="1">
            <a:off x="661775" y="1983449"/>
            <a:ext cx="6298200" cy="336900"/>
          </a:xfrm>
          <a:prstGeom prst="rect">
            <a:avLst/>
          </a:prstGeom>
          <a:solidFill>
            <a:srgbClr val="CE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5"/>
          <p:cNvSpPr txBox="1"/>
          <p:nvPr/>
        </p:nvSpPr>
        <p:spPr>
          <a:xfrm>
            <a:off x="2245025" y="1950925"/>
            <a:ext cx="29085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Planning</a:t>
            </a:r>
            <a:endParaRPr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4" name="Google Shape;244;p25"/>
          <p:cNvSpPr/>
          <p:nvPr/>
        </p:nvSpPr>
        <p:spPr>
          <a:xfrm>
            <a:off x="664975" y="5331575"/>
            <a:ext cx="2827800" cy="4329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0013" dist="57150" dir="5400000" algn="bl" rotWithShape="0">
              <a:srgbClr val="D9D9D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5"/>
          <p:cNvSpPr txBox="1"/>
          <p:nvPr/>
        </p:nvSpPr>
        <p:spPr>
          <a:xfrm>
            <a:off x="666350" y="5483975"/>
            <a:ext cx="2701200" cy="40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b="1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Admission </a:t>
            </a:r>
            <a:r>
              <a:rPr lang="fr-FR" b="1" dirty="0" err="1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requirements</a:t>
            </a:r>
            <a:endParaRPr b="1"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CE0033"/>
              </a:buClr>
              <a:buSzPts val="1400"/>
              <a:buFont typeface="Roboto"/>
              <a:buChar char="➔"/>
            </a:pPr>
            <a:r>
              <a:rPr lang="fr-FR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Online application</a:t>
            </a:r>
            <a:endParaRPr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CE0033"/>
              </a:buClr>
              <a:buSzPts val="1400"/>
              <a:buFont typeface="Roboto"/>
              <a:buChar char="➔"/>
            </a:pPr>
            <a:r>
              <a:rPr lang="fr-FR" dirty="0" err="1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Individual</a:t>
            </a:r>
            <a:r>
              <a:rPr lang="fr-FR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 interviews and collaborative </a:t>
            </a:r>
            <a:r>
              <a:rPr lang="fr-FR" dirty="0" err="1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exercises</a:t>
            </a:r>
            <a:endParaRPr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fr-FR"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b="1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Training duration</a:t>
            </a:r>
            <a:endParaRPr b="1"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E0033"/>
              </a:buClr>
              <a:buSzPts val="1400"/>
              <a:buFont typeface="Roboto"/>
              <a:buChar char="➔"/>
            </a:pPr>
            <a:r>
              <a:rPr lang="fr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6 weeks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E0033"/>
              </a:buClr>
              <a:buSzPts val="1400"/>
              <a:buFont typeface="Roboto"/>
              <a:buChar char="➔"/>
            </a:pPr>
            <a:r>
              <a:rPr lang="fr-FR" dirty="0" err="1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From</a:t>
            </a:r>
            <a:r>
              <a:rPr lang="fr-FR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FR" dirty="0" err="1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Monday</a:t>
            </a:r>
            <a:r>
              <a:rPr lang="fr-FR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 to Friday</a:t>
            </a:r>
            <a:endParaRPr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CE0033"/>
              </a:buClr>
              <a:buSzPts val="1400"/>
              <a:buFont typeface="Roboto"/>
              <a:buChar char="➔"/>
            </a:pPr>
            <a:r>
              <a:rPr lang="fr-FR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9 </a:t>
            </a:r>
            <a:r>
              <a:rPr lang="fr-FR" dirty="0" err="1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am</a:t>
            </a:r>
            <a:r>
              <a:rPr lang="fr-FR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 to 5 pm</a:t>
            </a:r>
            <a:endParaRPr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b="1" dirty="0" err="1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Targeted</a:t>
            </a:r>
            <a:r>
              <a:rPr lang="fr-FR" b="1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FR" b="1" dirty="0" err="1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number</a:t>
            </a:r>
            <a:r>
              <a:rPr lang="fr-FR" b="1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 of participants</a:t>
            </a:r>
            <a:endParaRPr b="1"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25 to 30 </a:t>
            </a:r>
            <a:r>
              <a:rPr lang="fr-FR" dirty="0" err="1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trainees</a:t>
            </a:r>
            <a:endParaRPr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b="1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Training location</a:t>
            </a:r>
            <a:endParaRPr b="1"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Centre d’Employabilité Francophone (CEF) de Beyrouth</a:t>
            </a:r>
            <a:endParaRPr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p25"/>
          <p:cNvSpPr/>
          <p:nvPr/>
        </p:nvSpPr>
        <p:spPr>
          <a:xfrm>
            <a:off x="4105000" y="5331575"/>
            <a:ext cx="2827800" cy="4329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0013" dist="57150" dir="5400000" algn="bl" rotWithShape="0">
              <a:srgbClr val="D9D9D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5"/>
          <p:cNvSpPr txBox="1"/>
          <p:nvPr/>
        </p:nvSpPr>
        <p:spPr>
          <a:xfrm>
            <a:off x="4182575" y="5483975"/>
            <a:ext cx="2701200" cy="40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b="1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Prerequisites : </a:t>
            </a:r>
            <a:endParaRPr b="1"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CE0033"/>
              </a:buClr>
              <a:buSzPts val="1400"/>
              <a:buFont typeface="Roboto"/>
              <a:buChar char="➔"/>
            </a:pPr>
            <a:r>
              <a:rPr lang="fr-FR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No </a:t>
            </a:r>
            <a:r>
              <a:rPr lang="fr-FR" dirty="0" err="1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diploma</a:t>
            </a:r>
            <a:r>
              <a:rPr lang="fr-FR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 or </a:t>
            </a:r>
            <a:r>
              <a:rPr lang="fr-FR" dirty="0" err="1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technical</a:t>
            </a:r>
            <a:r>
              <a:rPr lang="fr-FR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FR" dirty="0" err="1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prerequisites</a:t>
            </a:r>
            <a:endParaRPr lang="fr-FR"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CE0033"/>
              </a:buClr>
              <a:buSzPts val="1400"/>
              <a:buFont typeface="Roboto"/>
              <a:buChar char="➔"/>
            </a:pPr>
            <a:r>
              <a:rPr lang="fr-FR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Motivation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CE0033"/>
              </a:buClr>
              <a:buSzPts val="1400"/>
              <a:buFont typeface="Roboto"/>
              <a:buChar char="➔"/>
            </a:pPr>
            <a:r>
              <a:rPr lang="fr-FR" dirty="0" err="1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Proficiency</a:t>
            </a:r>
            <a:r>
              <a:rPr lang="fr-FR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 in English &amp; </a:t>
            </a:r>
            <a:r>
              <a:rPr lang="fr-FR" dirty="0" err="1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preferably</a:t>
            </a:r>
            <a:r>
              <a:rPr lang="fr-FR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 in French</a:t>
            </a:r>
            <a:endParaRPr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b="1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Targeted candidates:</a:t>
            </a:r>
            <a:endParaRPr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E0033"/>
              </a:buClr>
              <a:buSzPts val="1400"/>
              <a:buFont typeface="Roboto"/>
              <a:buChar char="➔"/>
            </a:pPr>
            <a:r>
              <a:rPr lang="fr-FR" dirty="0" err="1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Students</a:t>
            </a:r>
            <a:r>
              <a:rPr lang="fr-FR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 in </a:t>
            </a:r>
            <a:r>
              <a:rPr lang="fr-FR" dirty="0" err="1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career</a:t>
            </a:r>
            <a:r>
              <a:rPr lang="fr-FR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 transition</a:t>
            </a:r>
            <a:endParaRPr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E0033"/>
              </a:buClr>
              <a:buSzPts val="1400"/>
              <a:buFont typeface="Roboto"/>
              <a:buChar char="➔"/>
            </a:pPr>
            <a:r>
              <a:rPr lang="fr-FR" dirty="0" err="1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Unemployed</a:t>
            </a:r>
            <a:r>
              <a:rPr lang="fr-FR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FR" dirty="0" err="1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graduates</a:t>
            </a:r>
            <a:endParaRPr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E0033"/>
              </a:buClr>
              <a:buSzPts val="1400"/>
              <a:buFont typeface="Roboto"/>
              <a:buChar char="➔"/>
            </a:pPr>
            <a:r>
              <a:rPr lang="fr-FR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French speakers</a:t>
            </a:r>
            <a:endParaRPr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1"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8" name="Google Shape;24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8650" y="9756062"/>
            <a:ext cx="558000" cy="5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5"/>
          <p:cNvSpPr txBox="1">
            <a:spLocks noGrp="1"/>
          </p:cNvSpPr>
          <p:nvPr>
            <p:ph type="ctrTitle"/>
          </p:nvPr>
        </p:nvSpPr>
        <p:spPr>
          <a:xfrm>
            <a:off x="256325" y="230250"/>
            <a:ext cx="7044600" cy="103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dirty="0">
                <a:solidFill>
                  <a:srgbClr val="CE0033"/>
                </a:solidFill>
                <a:latin typeface="Roboto"/>
                <a:ea typeface="Roboto"/>
                <a:cs typeface="Roboto"/>
                <a:sym typeface="Roboto"/>
              </a:rPr>
              <a:t>THE #HACKEUSES PROGRAM</a:t>
            </a:r>
            <a:endParaRPr sz="3000" dirty="0">
              <a:solidFill>
                <a:srgbClr val="CE00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dirty="0">
                <a:latin typeface="Roboto"/>
                <a:ea typeface="Roboto"/>
                <a:cs typeface="Roboto"/>
                <a:sym typeface="Roboto"/>
              </a:rPr>
              <a:t>APPLICATIONS &amp; ADMISSION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26"/>
          <p:cNvGrpSpPr/>
          <p:nvPr/>
        </p:nvGrpSpPr>
        <p:grpSpPr>
          <a:xfrm>
            <a:off x="0" y="9753757"/>
            <a:ext cx="7560259" cy="686195"/>
            <a:chOff x="0" y="6407250"/>
            <a:chExt cx="9144000" cy="450762"/>
          </a:xfrm>
        </p:grpSpPr>
        <p:sp>
          <p:nvSpPr>
            <p:cNvPr id="255" name="Google Shape;255;p26"/>
            <p:cNvSpPr/>
            <p:nvPr/>
          </p:nvSpPr>
          <p:spPr>
            <a:xfrm>
              <a:off x="0" y="6689112"/>
              <a:ext cx="9144000" cy="168900"/>
            </a:xfrm>
            <a:prstGeom prst="rect">
              <a:avLst/>
            </a:prstGeom>
            <a:solidFill>
              <a:srgbClr val="CE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6" name="Google Shape;256;p26"/>
            <p:cNvGrpSpPr/>
            <p:nvPr/>
          </p:nvGrpSpPr>
          <p:grpSpPr>
            <a:xfrm>
              <a:off x="8656139" y="6407250"/>
              <a:ext cx="366612" cy="368022"/>
              <a:chOff x="8656139" y="6407250"/>
              <a:chExt cx="366612" cy="368022"/>
            </a:xfrm>
          </p:grpSpPr>
          <p:sp>
            <p:nvSpPr>
              <p:cNvPr id="257" name="Google Shape;257;p26"/>
              <p:cNvSpPr/>
              <p:nvPr/>
            </p:nvSpPr>
            <p:spPr>
              <a:xfrm>
                <a:off x="8656150" y="6407250"/>
                <a:ext cx="366600" cy="3666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258" name="Google Shape;258;p2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8656139" y="6408723"/>
                <a:ext cx="366549" cy="3665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59" name="Google Shape;259;p26"/>
          <p:cNvSpPr/>
          <p:nvPr/>
        </p:nvSpPr>
        <p:spPr>
          <a:xfrm>
            <a:off x="1524077" y="1936463"/>
            <a:ext cx="1600800" cy="2210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0013" dist="57150" dir="5400000" algn="bl" rotWithShape="0">
              <a:srgbClr val="D9D9D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6"/>
          <p:cNvSpPr txBox="1"/>
          <p:nvPr/>
        </p:nvSpPr>
        <p:spPr>
          <a:xfrm>
            <a:off x="1460625" y="2426288"/>
            <a:ext cx="1615200" cy="1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2800" b="1" dirty="0">
                <a:solidFill>
                  <a:srgbClr val="CE0033"/>
                </a:solidFill>
                <a:latin typeface="Roboto"/>
                <a:ea typeface="Roboto"/>
                <a:cs typeface="Roboto"/>
                <a:sym typeface="Roboto"/>
              </a:rPr>
              <a:t>37</a:t>
            </a:r>
            <a:endParaRPr sz="2800" b="1" dirty="0">
              <a:solidFill>
                <a:srgbClr val="CE00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SAS organisés </a:t>
            </a:r>
            <a:r>
              <a:rPr lang="fr-FR" dirty="0" err="1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established</a:t>
            </a:r>
            <a:r>
              <a:rPr lang="fr-FR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FR" dirty="0" err="1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worldwide</a:t>
            </a:r>
            <a:r>
              <a:rPr lang="fr-FR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FR" dirty="0" err="1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since</a:t>
            </a:r>
            <a:r>
              <a:rPr lang="fr-FR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 2016</a:t>
            </a:r>
            <a:endParaRPr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>
              <a:solidFill>
                <a:srgbClr val="EB1E5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" name="Google Shape;261;p26"/>
          <p:cNvSpPr/>
          <p:nvPr/>
        </p:nvSpPr>
        <p:spPr>
          <a:xfrm>
            <a:off x="3547829" y="1936463"/>
            <a:ext cx="1600800" cy="2210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0013" dist="57150" dir="5400000" algn="bl" rotWithShape="0">
              <a:srgbClr val="D9D9D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6"/>
          <p:cNvSpPr txBox="1"/>
          <p:nvPr/>
        </p:nvSpPr>
        <p:spPr>
          <a:xfrm>
            <a:off x="3441375" y="2429988"/>
            <a:ext cx="1698300" cy="17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2800" b="1" dirty="0">
                <a:solidFill>
                  <a:srgbClr val="CE0033"/>
                </a:solidFill>
                <a:latin typeface="Roboto"/>
                <a:ea typeface="Roboto"/>
                <a:cs typeface="Roboto"/>
                <a:sym typeface="Roboto"/>
              </a:rPr>
              <a:t>666</a:t>
            </a:r>
            <a:endParaRPr sz="2800" b="1" dirty="0">
              <a:solidFill>
                <a:srgbClr val="CE00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lang="fr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rained #hackeuses</a:t>
            </a:r>
            <a:endParaRPr sz="1200"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200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endParaRPr sz="1200"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3" name="Google Shape;26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3625" y="2491037"/>
            <a:ext cx="1870799" cy="1489998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6"/>
          <p:cNvSpPr/>
          <p:nvPr/>
        </p:nvSpPr>
        <p:spPr>
          <a:xfrm>
            <a:off x="405575" y="2495954"/>
            <a:ext cx="481200" cy="109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20165"/>
                </a:moveTo>
                <a:cubicBezTo>
                  <a:pt x="71590" y="20165"/>
                  <a:pt x="81136" y="15537"/>
                  <a:pt x="81136" y="9917"/>
                </a:cubicBezTo>
                <a:cubicBezTo>
                  <a:pt x="81136" y="4297"/>
                  <a:pt x="71590" y="0"/>
                  <a:pt x="60000" y="0"/>
                </a:cubicBezTo>
                <a:cubicBezTo>
                  <a:pt x="48409" y="0"/>
                  <a:pt x="38863" y="4297"/>
                  <a:pt x="38863" y="9917"/>
                </a:cubicBezTo>
                <a:cubicBezTo>
                  <a:pt x="38863" y="15537"/>
                  <a:pt x="48409" y="20165"/>
                  <a:pt x="60000" y="20165"/>
                </a:cubicBezTo>
                <a:close/>
                <a:moveTo>
                  <a:pt x="118636" y="61487"/>
                </a:moveTo>
                <a:cubicBezTo>
                  <a:pt x="99545" y="34380"/>
                  <a:pt x="99545" y="34380"/>
                  <a:pt x="99545" y="34380"/>
                </a:cubicBezTo>
                <a:cubicBezTo>
                  <a:pt x="95454" y="27438"/>
                  <a:pt x="83181" y="22479"/>
                  <a:pt x="66136" y="22479"/>
                </a:cubicBezTo>
                <a:cubicBezTo>
                  <a:pt x="53863" y="22479"/>
                  <a:pt x="53863" y="22479"/>
                  <a:pt x="53863" y="22479"/>
                </a:cubicBezTo>
                <a:cubicBezTo>
                  <a:pt x="36818" y="22479"/>
                  <a:pt x="24545" y="27438"/>
                  <a:pt x="20454" y="34380"/>
                </a:cubicBezTo>
                <a:cubicBezTo>
                  <a:pt x="2045" y="61487"/>
                  <a:pt x="2045" y="61487"/>
                  <a:pt x="2045" y="61487"/>
                </a:cubicBezTo>
                <a:cubicBezTo>
                  <a:pt x="0" y="63801"/>
                  <a:pt x="2727" y="66115"/>
                  <a:pt x="6818" y="66776"/>
                </a:cubicBezTo>
                <a:cubicBezTo>
                  <a:pt x="11590" y="67768"/>
                  <a:pt x="16363" y="66446"/>
                  <a:pt x="17727" y="64132"/>
                </a:cubicBezTo>
                <a:cubicBezTo>
                  <a:pt x="34772" y="40661"/>
                  <a:pt x="34772" y="40661"/>
                  <a:pt x="34772" y="40661"/>
                </a:cubicBezTo>
                <a:cubicBezTo>
                  <a:pt x="39545" y="50247"/>
                  <a:pt x="39545" y="50247"/>
                  <a:pt x="39545" y="50247"/>
                </a:cubicBezTo>
                <a:cubicBezTo>
                  <a:pt x="30681" y="61818"/>
                  <a:pt x="15681" y="87603"/>
                  <a:pt x="15681" y="87603"/>
                </a:cubicBezTo>
                <a:cubicBezTo>
                  <a:pt x="37500" y="87603"/>
                  <a:pt x="37500" y="87603"/>
                  <a:pt x="37500" y="87603"/>
                </a:cubicBezTo>
                <a:cubicBezTo>
                  <a:pt x="45000" y="115371"/>
                  <a:pt x="45000" y="115371"/>
                  <a:pt x="45000" y="115371"/>
                </a:cubicBezTo>
                <a:cubicBezTo>
                  <a:pt x="42272" y="116694"/>
                  <a:pt x="42272" y="116694"/>
                  <a:pt x="42272" y="116694"/>
                </a:cubicBezTo>
                <a:cubicBezTo>
                  <a:pt x="42272" y="120000"/>
                  <a:pt x="42272" y="120000"/>
                  <a:pt x="42272" y="120000"/>
                </a:cubicBezTo>
                <a:cubicBezTo>
                  <a:pt x="58636" y="120000"/>
                  <a:pt x="58636" y="120000"/>
                  <a:pt x="58636" y="120000"/>
                </a:cubicBezTo>
                <a:cubicBezTo>
                  <a:pt x="58636" y="87603"/>
                  <a:pt x="58636" y="87603"/>
                  <a:pt x="58636" y="87603"/>
                </a:cubicBezTo>
                <a:cubicBezTo>
                  <a:pt x="61363" y="87603"/>
                  <a:pt x="61363" y="87603"/>
                  <a:pt x="61363" y="87603"/>
                </a:cubicBezTo>
                <a:cubicBezTo>
                  <a:pt x="61363" y="120000"/>
                  <a:pt x="61363" y="120000"/>
                  <a:pt x="61363" y="120000"/>
                </a:cubicBezTo>
                <a:cubicBezTo>
                  <a:pt x="77727" y="120000"/>
                  <a:pt x="77727" y="120000"/>
                  <a:pt x="77727" y="120000"/>
                </a:cubicBezTo>
                <a:cubicBezTo>
                  <a:pt x="77727" y="116694"/>
                  <a:pt x="77727" y="116694"/>
                  <a:pt x="77727" y="116694"/>
                </a:cubicBezTo>
                <a:cubicBezTo>
                  <a:pt x="75681" y="115371"/>
                  <a:pt x="75681" y="115371"/>
                  <a:pt x="75681" y="115371"/>
                </a:cubicBezTo>
                <a:cubicBezTo>
                  <a:pt x="82500" y="87603"/>
                  <a:pt x="82500" y="87603"/>
                  <a:pt x="82500" y="87603"/>
                </a:cubicBezTo>
                <a:cubicBezTo>
                  <a:pt x="104318" y="87603"/>
                  <a:pt x="104318" y="87603"/>
                  <a:pt x="104318" y="87603"/>
                </a:cubicBezTo>
                <a:cubicBezTo>
                  <a:pt x="104318" y="87603"/>
                  <a:pt x="89318" y="61818"/>
                  <a:pt x="80454" y="50247"/>
                </a:cubicBezTo>
                <a:cubicBezTo>
                  <a:pt x="85227" y="40661"/>
                  <a:pt x="85227" y="40661"/>
                  <a:pt x="85227" y="40661"/>
                </a:cubicBezTo>
                <a:cubicBezTo>
                  <a:pt x="102272" y="64132"/>
                  <a:pt x="102272" y="64132"/>
                  <a:pt x="102272" y="64132"/>
                </a:cubicBezTo>
                <a:cubicBezTo>
                  <a:pt x="103636" y="66446"/>
                  <a:pt x="109090" y="67768"/>
                  <a:pt x="113181" y="66776"/>
                </a:cubicBezTo>
                <a:cubicBezTo>
                  <a:pt x="117272" y="66115"/>
                  <a:pt x="120000" y="63801"/>
                  <a:pt x="118636" y="6148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6"/>
          <p:cNvSpPr/>
          <p:nvPr/>
        </p:nvSpPr>
        <p:spPr>
          <a:xfrm>
            <a:off x="3075825" y="3171338"/>
            <a:ext cx="515400" cy="207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6"/>
          <p:cNvSpPr/>
          <p:nvPr/>
        </p:nvSpPr>
        <p:spPr>
          <a:xfrm>
            <a:off x="874775" y="7370900"/>
            <a:ext cx="5810700" cy="1267500"/>
          </a:xfrm>
          <a:prstGeom prst="rect">
            <a:avLst/>
          </a:prstGeom>
          <a:noFill/>
          <a:ln w="19050" cap="flat" cmpd="sng">
            <a:solidFill>
              <a:srgbClr val="CE003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6"/>
          <p:cNvSpPr txBox="1"/>
          <p:nvPr/>
        </p:nvSpPr>
        <p:spPr>
          <a:xfrm>
            <a:off x="1545350" y="7501450"/>
            <a:ext cx="13053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400">
                <a:solidFill>
                  <a:srgbClr val="CD003A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96 %</a:t>
            </a:r>
            <a:endParaRPr sz="3400">
              <a:solidFill>
                <a:srgbClr val="CD003A"/>
              </a:solidFill>
              <a:latin typeface="Nunito Sans Black"/>
              <a:ea typeface="Nunito Sans Black"/>
              <a:cs typeface="Nunito Sans Black"/>
              <a:sym typeface="Nunito Sans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 b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 CERTIFICATION</a:t>
            </a:r>
            <a:endParaRPr sz="700" b="1">
              <a:solidFill>
                <a:srgbClr val="CE003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8" name="Google Shape;268;p26"/>
          <p:cNvSpPr txBox="1"/>
          <p:nvPr/>
        </p:nvSpPr>
        <p:spPr>
          <a:xfrm>
            <a:off x="4904050" y="7501450"/>
            <a:ext cx="13053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CD003A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8/10 </a:t>
            </a:r>
            <a:endParaRPr sz="3600">
              <a:solidFill>
                <a:srgbClr val="CD003A"/>
              </a:solidFill>
              <a:latin typeface="Nunito Sans Black"/>
              <a:ea typeface="Nunito Sans Black"/>
              <a:cs typeface="Nunito Sans Black"/>
              <a:sym typeface="Nunito Sans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b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SATISFACTION</a:t>
            </a:r>
            <a:endParaRPr sz="800" b="1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9" name="Google Shape;269;p26"/>
          <p:cNvSpPr txBox="1"/>
          <p:nvPr/>
        </p:nvSpPr>
        <p:spPr>
          <a:xfrm>
            <a:off x="3314900" y="7501450"/>
            <a:ext cx="1305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400">
                <a:solidFill>
                  <a:srgbClr val="CD003A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62 %</a:t>
            </a:r>
            <a:endParaRPr sz="3400">
              <a:solidFill>
                <a:srgbClr val="CD003A"/>
              </a:solidFill>
              <a:latin typeface="Nunito Sans Black"/>
              <a:ea typeface="Nunito Sans Black"/>
              <a:cs typeface="Nunito Sans Black"/>
              <a:sym typeface="Nunito Sans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 b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 SORTIES</a:t>
            </a:r>
            <a:endParaRPr sz="700" b="1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 b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POSITIVES</a:t>
            </a:r>
            <a:endParaRPr sz="700" b="1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0" name="Google Shape;270;p26"/>
          <p:cNvSpPr/>
          <p:nvPr/>
        </p:nvSpPr>
        <p:spPr>
          <a:xfrm>
            <a:off x="351436" y="5079245"/>
            <a:ext cx="6857400" cy="1176300"/>
          </a:xfrm>
          <a:prstGeom prst="rect">
            <a:avLst/>
          </a:prstGeom>
          <a:solidFill>
            <a:srgbClr val="F8F8F8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 training program deployed in several cities in France, as well as in Belgium, Morocco, Chad, Senegal, Niger, Mali, Ivory Coast, Burkina Faso and Lebanon,</a:t>
            </a:r>
            <a:endParaRPr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p26"/>
          <p:cNvSpPr txBox="1">
            <a:spLocks noGrp="1"/>
          </p:cNvSpPr>
          <p:nvPr>
            <p:ph type="ctrTitle" idx="4294967295"/>
          </p:nvPr>
        </p:nvSpPr>
        <p:spPr>
          <a:xfrm>
            <a:off x="256325" y="230250"/>
            <a:ext cx="7044600" cy="10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dirty="0">
                <a:solidFill>
                  <a:srgbClr val="CE0033"/>
                </a:solidFill>
                <a:latin typeface="Roboto"/>
                <a:ea typeface="Roboto"/>
                <a:cs typeface="Roboto"/>
                <a:sym typeface="Roboto"/>
              </a:rPr>
              <a:t>THE #HACKEUSES PROGRAM</a:t>
            </a:r>
            <a:endParaRPr sz="3000" dirty="0">
              <a:solidFill>
                <a:srgbClr val="CE00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dirty="0">
                <a:latin typeface="Roboto"/>
                <a:ea typeface="Roboto"/>
                <a:cs typeface="Roboto"/>
                <a:sym typeface="Roboto"/>
              </a:rPr>
              <a:t>IMPACT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7"/>
          <p:cNvSpPr txBox="1">
            <a:spLocks noGrp="1"/>
          </p:cNvSpPr>
          <p:nvPr>
            <p:ph type="ctrTitle"/>
          </p:nvPr>
        </p:nvSpPr>
        <p:spPr>
          <a:xfrm>
            <a:off x="256325" y="558150"/>
            <a:ext cx="7044600" cy="7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 dirty="0">
                <a:solidFill>
                  <a:srgbClr val="CE0033"/>
                </a:solidFill>
                <a:latin typeface="Roboto"/>
                <a:ea typeface="Roboto"/>
                <a:cs typeface="Roboto"/>
                <a:sym typeface="Roboto"/>
              </a:rPr>
              <a:t>THE #HACKEUSES PROGRAM </a:t>
            </a:r>
            <a:endParaRPr dirty="0">
              <a:solidFill>
                <a:srgbClr val="CE003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dirty="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rPr>
              <a:t>TESTIMONIALS</a:t>
            </a:r>
            <a:endParaRPr dirty="0"/>
          </a:p>
        </p:txBody>
      </p:sp>
      <p:sp>
        <p:nvSpPr>
          <p:cNvPr id="277" name="Google Shape;277;p27"/>
          <p:cNvSpPr/>
          <p:nvPr/>
        </p:nvSpPr>
        <p:spPr>
          <a:xfrm>
            <a:off x="-1375" y="10182900"/>
            <a:ext cx="7560000" cy="257100"/>
          </a:xfrm>
          <a:prstGeom prst="rect">
            <a:avLst/>
          </a:prstGeom>
          <a:solidFill>
            <a:srgbClr val="CE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7"/>
          <p:cNvSpPr/>
          <p:nvPr/>
        </p:nvSpPr>
        <p:spPr>
          <a:xfrm>
            <a:off x="6778645" y="9753816"/>
            <a:ext cx="558000" cy="558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9" name="Google Shape;279;p27"/>
          <p:cNvGrpSpPr/>
          <p:nvPr/>
        </p:nvGrpSpPr>
        <p:grpSpPr>
          <a:xfrm>
            <a:off x="658575" y="6419109"/>
            <a:ext cx="6301400" cy="2730992"/>
            <a:chOff x="658575" y="6419103"/>
            <a:chExt cx="6301400" cy="3177789"/>
          </a:xfrm>
        </p:grpSpPr>
        <p:sp>
          <p:nvSpPr>
            <p:cNvPr id="280" name="Google Shape;280;p27"/>
            <p:cNvSpPr/>
            <p:nvPr/>
          </p:nvSpPr>
          <p:spPr>
            <a:xfrm>
              <a:off x="658600" y="6769992"/>
              <a:ext cx="6298200" cy="2826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00013" dist="57150" dir="5400000" algn="bl" rotWithShape="0">
                <a:srgbClr val="D9D9D9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7"/>
            <p:cNvSpPr txBox="1"/>
            <p:nvPr/>
          </p:nvSpPr>
          <p:spPr>
            <a:xfrm>
              <a:off x="661775" y="6584668"/>
              <a:ext cx="6298200" cy="12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fr" dirty="0">
                  <a:solidFill>
                    <a:srgbClr val="B7B7B7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rPr>
              </a:br>
              <a:r>
                <a:rPr lang="fr" dirty="0">
                  <a:solidFill>
                    <a:srgbClr val="B7B7B7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rPr>
                <a:t>         </a:t>
              </a:r>
              <a:r>
                <a:rPr lang="en-US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The training confirmed my desire to become a developer, while providing me with the tools, network, and determination to achieve it. I continued with a longer web developer training at Simplon and am now employed as a developer! I've stayed in touch with a great group of #Hackeuses with whom we have several ongoing projects, such as starting our digital agency and an engaged webzine. </a:t>
              </a: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Through #Hackeuses, I've coded, learned, and most importantly, made wonderful connections.</a:t>
              </a:r>
              <a:br>
                <a:rPr lang="fr" dirty="0">
                  <a:solidFill>
                    <a:srgbClr val="B7B7B7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rPr>
              </a:br>
              <a:endParaRPr dirty="0">
                <a:solidFill>
                  <a:srgbClr val="B7B7B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endParaRPr>
            </a:p>
          </p:txBody>
        </p:sp>
        <p:sp>
          <p:nvSpPr>
            <p:cNvPr id="282" name="Google Shape;282;p27"/>
            <p:cNvSpPr/>
            <p:nvPr/>
          </p:nvSpPr>
          <p:spPr>
            <a:xfrm rot="10800000" flipH="1">
              <a:off x="658575" y="6495249"/>
              <a:ext cx="6298200" cy="334800"/>
            </a:xfrm>
            <a:prstGeom prst="rect">
              <a:avLst/>
            </a:prstGeom>
            <a:solidFill>
              <a:srgbClr val="CE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7"/>
            <p:cNvSpPr txBox="1"/>
            <p:nvPr/>
          </p:nvSpPr>
          <p:spPr>
            <a:xfrm>
              <a:off x="2245025" y="6419103"/>
              <a:ext cx="29085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b="1" dirty="0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Mahana, 27 years</a:t>
              </a:r>
              <a:br>
                <a:rPr lang="fr" b="1" dirty="0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</a:br>
              <a:endParaRPr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4" name="Google Shape;284;p27"/>
          <p:cNvGrpSpPr/>
          <p:nvPr/>
        </p:nvGrpSpPr>
        <p:grpSpPr>
          <a:xfrm>
            <a:off x="661775" y="1493725"/>
            <a:ext cx="6301400" cy="4359425"/>
            <a:chOff x="661775" y="1493725"/>
            <a:chExt cx="6301400" cy="4359425"/>
          </a:xfrm>
        </p:grpSpPr>
        <p:sp>
          <p:nvSpPr>
            <p:cNvPr id="285" name="Google Shape;285;p27"/>
            <p:cNvSpPr/>
            <p:nvPr/>
          </p:nvSpPr>
          <p:spPr>
            <a:xfrm>
              <a:off x="661800" y="1771050"/>
              <a:ext cx="6298200" cy="4082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00013" dist="57150" dir="5400000" algn="bl" rotWithShape="0">
                <a:srgbClr val="D9D9D9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7"/>
            <p:cNvSpPr txBox="1"/>
            <p:nvPr/>
          </p:nvSpPr>
          <p:spPr>
            <a:xfrm>
              <a:off x="664975" y="1999650"/>
              <a:ext cx="6298200" cy="362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dirty="0">
                  <a:solidFill>
                    <a:srgbClr val="B7B7B7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rPr>
                <a:t>        </a:t>
              </a:r>
              <a:r>
                <a:rPr lang="en-US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This training has been a wonderful experience for me, allowing me to explore the digital world. I've met amazing people, both professionals in the field and learners from diverse backgrounds. I got hands-on experience through various workshops (programming, IoT, etc.) and visited incredible places that I likely wouldn't have discovered without Simplon.co. These 6 weeks have been truly enriching and have solidified my goal of becoming a web developer. I've discovered a whole new world, more open, more liberating, with greater possibilities and a different way of thinking. I've realized that women not only belong in this field but have played significant roles in the early days of the internet. I highly recommend this experience to everyone, whether you're already drawn to this field or just curious. </a:t>
              </a: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Go for it!</a:t>
              </a:r>
              <a:br>
                <a:rPr lang="fr" dirty="0">
                  <a:solidFill>
                    <a:srgbClr val="B7B7B7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endParaRPr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7" name="Google Shape;287;p27"/>
            <p:cNvSpPr/>
            <p:nvPr/>
          </p:nvSpPr>
          <p:spPr>
            <a:xfrm rot="10800000" flipH="1">
              <a:off x="661775" y="1526249"/>
              <a:ext cx="6298200" cy="336900"/>
            </a:xfrm>
            <a:prstGeom prst="rect">
              <a:avLst/>
            </a:prstGeom>
            <a:solidFill>
              <a:srgbClr val="CE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7"/>
            <p:cNvSpPr txBox="1"/>
            <p:nvPr/>
          </p:nvSpPr>
          <p:spPr>
            <a:xfrm>
              <a:off x="2245025" y="1493725"/>
              <a:ext cx="29085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b="1" dirty="0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Shamila, 25 years</a:t>
              </a:r>
              <a:br>
                <a:rPr lang="fr" b="1" dirty="0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</a:br>
              <a:endParaRPr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289" name="Google Shape;289;p27" descr="quo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4297" y="4793428"/>
            <a:ext cx="210248" cy="210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7" descr="quo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5200" y="8600541"/>
            <a:ext cx="210248" cy="210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7" descr="quo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22579" y="2041781"/>
            <a:ext cx="210249" cy="210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7" descr="quo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98782" y="6871723"/>
            <a:ext cx="210248" cy="210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8650" y="9756062"/>
            <a:ext cx="558000" cy="5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7023</TotalTime>
  <Words>1364</Words>
  <Application>Microsoft Office PowerPoint</Application>
  <PresentationFormat>Personnalisé</PresentationFormat>
  <Paragraphs>220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4" baseType="lpstr">
      <vt:lpstr>Roboto Light</vt:lpstr>
      <vt:lpstr>Roboto</vt:lpstr>
      <vt:lpstr>Nunito</vt:lpstr>
      <vt:lpstr>Roboto Medium</vt:lpstr>
      <vt:lpstr>Calibri</vt:lpstr>
      <vt:lpstr>Nunito Sans</vt:lpstr>
      <vt:lpstr>Roboto Condensed</vt:lpstr>
      <vt:lpstr>Aptos</vt:lpstr>
      <vt:lpstr>Helvetica Neue Light</vt:lpstr>
      <vt:lpstr>Nunito Sans Black</vt:lpstr>
      <vt:lpstr>Arial</vt:lpstr>
      <vt:lpstr>Simple Light</vt:lpstr>
      <vt:lpstr>#Hackeuses</vt:lpstr>
      <vt:lpstr>THE #HACKEUSES PROGRAM AN OBSERVATION... AND  NEEDS !</vt:lpstr>
      <vt:lpstr>THE #HACKEUSES PROGRAM POSITIONING AND OBJECTIVES </vt:lpstr>
      <vt:lpstr>THE #HACKEUSES PROGRAM 6 WEEKS OF PRE-QUALIFICATION</vt:lpstr>
      <vt:lpstr>THE #HACKEUSES PROGRAM A WHOLE PROGRAM</vt:lpstr>
      <vt:lpstr>THE #HACKEUSES PROGRAM A WHOLE PROGRAM</vt:lpstr>
      <vt:lpstr>THE #HACKEUSES PROGRAM APPLICATIONS &amp; ADMISSION</vt:lpstr>
      <vt:lpstr>THE #HACKEUSES PROGRAM IMPACT</vt:lpstr>
      <vt:lpstr>THE #HACKEUSES PROGRAM  TESTIMONIALS</vt:lpstr>
      <vt:lpstr>THE #HACKEUSES PROGRAM  TESTIMONIALS</vt:lpstr>
      <vt:lpstr>THE #HACKEUSES PROGRAM  TESTIMONIALS</vt:lpstr>
      <vt:lpstr>Dates &amp; enrollment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Cynthia ZAAROUR</cp:lastModifiedBy>
  <cp:revision>1</cp:revision>
  <dcterms:modified xsi:type="dcterms:W3CDTF">2024-07-04T07:59:39Z</dcterms:modified>
</cp:coreProperties>
</file>